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8" r:id="rId5"/>
    <p:sldMasterId id="2147483672" r:id="rId6"/>
    <p:sldMasterId id="2147483678" r:id="rId7"/>
    <p:sldMasterId id="2147483683" r:id="rId8"/>
  </p:sldMasterIdLst>
  <p:notesMasterIdLst>
    <p:notesMasterId r:id="rId32"/>
  </p:notesMasterIdLst>
  <p:sldIdLst>
    <p:sldId id="257" r:id="rId9"/>
    <p:sldId id="263" r:id="rId10"/>
    <p:sldId id="258" r:id="rId11"/>
    <p:sldId id="259" r:id="rId12"/>
    <p:sldId id="299" r:id="rId13"/>
    <p:sldId id="260" r:id="rId14"/>
    <p:sldId id="284" r:id="rId15"/>
    <p:sldId id="261" r:id="rId16"/>
    <p:sldId id="283" r:id="rId17"/>
    <p:sldId id="290" r:id="rId18"/>
    <p:sldId id="268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81" r:id="rId27"/>
    <p:sldId id="288" r:id="rId28"/>
    <p:sldId id="289" r:id="rId29"/>
    <p:sldId id="279" r:id="rId30"/>
    <p:sldId id="267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rey, Ariane [BPU]" initials="BA[" lastIdx="3" clrIdx="0">
    <p:extLst>
      <p:ext uri="{19B8F6BF-5375-455C-9EA6-DF929625EA0E}">
        <p15:presenceInfo xmlns:p15="http://schemas.microsoft.com/office/powerpoint/2012/main" userId="S-1-5-21-1708537768-492894223-839522115-11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4F1745-7AB5-649D-D890-3F46914EDD70}" v="30" dt="2021-11-23T19:08:43.068"/>
    <p1510:client id="{664E26C2-8CF2-5BA4-0DB4-7BA5C999C3FD}" v="23" dt="2021-11-23T20:27:03.858"/>
    <p1510:client id="{6F82A3AA-392A-9A56-8A94-562D4847DADB}" v="252" dt="2022-03-24T20:16:46.617"/>
    <p1510:client id="{B9290659-8BC4-CF46-FDF9-81883D51DA8A}" v="1" dt="2022-03-22T20:26:53.026"/>
    <p1510:client id="{CD8292BA-BECC-7700-84B7-4A2609644A4B}" v="5" dt="2022-03-24T20:45:08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20" autoAdjust="0"/>
  </p:normalViewPr>
  <p:slideViewPr>
    <p:cSldViewPr snapToGrid="0">
      <p:cViewPr varScale="1">
        <p:scale>
          <a:sx n="101" d="100"/>
          <a:sy n="101" d="100"/>
        </p:scale>
        <p:origin x="190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omen, Veronique [BPU]" userId="S::veronique.oomen@bpu.nj.gov::b593db53-59b3-45c0-aee0-3d5159b33ec3" providerId="AD" clId="Web-{664E26C2-8CF2-5BA4-0DB4-7BA5C999C3FD}"/>
    <pc:docChg chg="modSld">
      <pc:chgData name="Oomen, Veronique [BPU]" userId="S::veronique.oomen@bpu.nj.gov::b593db53-59b3-45c0-aee0-3d5159b33ec3" providerId="AD" clId="Web-{664E26C2-8CF2-5BA4-0DB4-7BA5C999C3FD}" dt="2021-11-23T20:27:03.655" v="22" actId="14100"/>
      <pc:docMkLst>
        <pc:docMk/>
      </pc:docMkLst>
      <pc:sldChg chg="modSp">
        <pc:chgData name="Oomen, Veronique [BPU]" userId="S::veronique.oomen@bpu.nj.gov::b593db53-59b3-45c0-aee0-3d5159b33ec3" providerId="AD" clId="Web-{664E26C2-8CF2-5BA4-0DB4-7BA5C999C3FD}" dt="2021-11-23T20:21:34.087" v="4" actId="20577"/>
        <pc:sldMkLst>
          <pc:docMk/>
          <pc:sldMk cId="3599979605" sldId="258"/>
        </pc:sldMkLst>
        <pc:spChg chg="mod">
          <ac:chgData name="Oomen, Veronique [BPU]" userId="S::veronique.oomen@bpu.nj.gov::b593db53-59b3-45c0-aee0-3d5159b33ec3" providerId="AD" clId="Web-{664E26C2-8CF2-5BA4-0DB4-7BA5C999C3FD}" dt="2021-11-23T20:21:34.087" v="4" actId="20577"/>
          <ac:spMkLst>
            <pc:docMk/>
            <pc:sldMk cId="3599979605" sldId="258"/>
            <ac:spMk id="2" creationId="{00000000-0000-0000-0000-000000000000}"/>
          </ac:spMkLst>
        </pc:spChg>
      </pc:sldChg>
      <pc:sldChg chg="modSp">
        <pc:chgData name="Oomen, Veronique [BPU]" userId="S::veronique.oomen@bpu.nj.gov::b593db53-59b3-45c0-aee0-3d5159b33ec3" providerId="AD" clId="Web-{664E26C2-8CF2-5BA4-0DB4-7BA5C999C3FD}" dt="2021-11-23T20:20:39.399" v="1" actId="20577"/>
        <pc:sldMkLst>
          <pc:docMk/>
          <pc:sldMk cId="236164573" sldId="260"/>
        </pc:sldMkLst>
        <pc:spChg chg="mod">
          <ac:chgData name="Oomen, Veronique [BPU]" userId="S::veronique.oomen@bpu.nj.gov::b593db53-59b3-45c0-aee0-3d5159b33ec3" providerId="AD" clId="Web-{664E26C2-8CF2-5BA4-0DB4-7BA5C999C3FD}" dt="2021-11-23T20:20:39.399" v="1" actId="20577"/>
          <ac:spMkLst>
            <pc:docMk/>
            <pc:sldMk cId="236164573" sldId="260"/>
            <ac:spMk id="2" creationId="{00000000-0000-0000-0000-000000000000}"/>
          </ac:spMkLst>
        </pc:spChg>
      </pc:sldChg>
      <pc:sldChg chg="modSp">
        <pc:chgData name="Oomen, Veronique [BPU]" userId="S::veronique.oomen@bpu.nj.gov::b593db53-59b3-45c0-aee0-3d5159b33ec3" providerId="AD" clId="Web-{664E26C2-8CF2-5BA4-0DB4-7BA5C999C3FD}" dt="2021-11-23T20:20:31.336" v="0" actId="20577"/>
        <pc:sldMkLst>
          <pc:docMk/>
          <pc:sldMk cId="1499579312" sldId="261"/>
        </pc:sldMkLst>
        <pc:spChg chg="mod">
          <ac:chgData name="Oomen, Veronique [BPU]" userId="S::veronique.oomen@bpu.nj.gov::b593db53-59b3-45c0-aee0-3d5159b33ec3" providerId="AD" clId="Web-{664E26C2-8CF2-5BA4-0DB4-7BA5C999C3FD}" dt="2021-11-23T20:20:31.336" v="0" actId="20577"/>
          <ac:spMkLst>
            <pc:docMk/>
            <pc:sldMk cId="1499579312" sldId="261"/>
            <ac:spMk id="2" creationId="{00000000-0000-0000-0000-000000000000}"/>
          </ac:spMkLst>
        </pc:spChg>
      </pc:sldChg>
      <pc:sldChg chg="modSp">
        <pc:chgData name="Oomen, Veronique [BPU]" userId="S::veronique.oomen@bpu.nj.gov::b593db53-59b3-45c0-aee0-3d5159b33ec3" providerId="AD" clId="Web-{664E26C2-8CF2-5BA4-0DB4-7BA5C999C3FD}" dt="2021-11-23T20:27:03.655" v="22" actId="14100"/>
        <pc:sldMkLst>
          <pc:docMk/>
          <pc:sldMk cId="2194094221" sldId="262"/>
        </pc:sldMkLst>
        <pc:spChg chg="mod">
          <ac:chgData name="Oomen, Veronique [BPU]" userId="S::veronique.oomen@bpu.nj.gov::b593db53-59b3-45c0-aee0-3d5159b33ec3" providerId="AD" clId="Web-{664E26C2-8CF2-5BA4-0DB4-7BA5C999C3FD}" dt="2021-11-23T20:27:03.655" v="22" actId="14100"/>
          <ac:spMkLst>
            <pc:docMk/>
            <pc:sldMk cId="2194094221" sldId="262"/>
            <ac:spMk id="2" creationId="{00000000-0000-0000-0000-000000000000}"/>
          </ac:spMkLst>
        </pc:spChg>
      </pc:sldChg>
    </pc:docChg>
  </pc:docChgLst>
  <pc:docChgLst>
    <pc:chgData name="Benrey, Ariane [BPU]" userId="S::ariane.benrey@bpu.nj.gov::350c2f7a-10fa-4d05-ad07-88e26a3eec01" providerId="AD" clId="Web-{CD8292BA-BECC-7700-84B7-4A2609644A4B}"/>
    <pc:docChg chg="modSld">
      <pc:chgData name="Benrey, Ariane [BPU]" userId="S::ariane.benrey@bpu.nj.gov::350c2f7a-10fa-4d05-ad07-88e26a3eec01" providerId="AD" clId="Web-{CD8292BA-BECC-7700-84B7-4A2609644A4B}" dt="2022-03-24T20:45:08.216" v="4"/>
      <pc:docMkLst>
        <pc:docMk/>
      </pc:docMkLst>
      <pc:sldChg chg="delSp modSp">
        <pc:chgData name="Benrey, Ariane [BPU]" userId="S::ariane.benrey@bpu.nj.gov::350c2f7a-10fa-4d05-ad07-88e26a3eec01" providerId="AD" clId="Web-{CD8292BA-BECC-7700-84B7-4A2609644A4B}" dt="2022-03-24T20:44:54.560" v="1"/>
        <pc:sldMkLst>
          <pc:docMk/>
          <pc:sldMk cId="2781475019" sldId="270"/>
        </pc:sldMkLst>
        <pc:spChg chg="del mod">
          <ac:chgData name="Benrey, Ariane [BPU]" userId="S::ariane.benrey@bpu.nj.gov::350c2f7a-10fa-4d05-ad07-88e26a3eec01" providerId="AD" clId="Web-{CD8292BA-BECC-7700-84B7-4A2609644A4B}" dt="2022-03-24T20:44:54.560" v="1"/>
          <ac:spMkLst>
            <pc:docMk/>
            <pc:sldMk cId="2781475019" sldId="270"/>
            <ac:spMk id="11" creationId="{76A9A093-D94A-4333-8C40-FCE7ED02C7CE}"/>
          </ac:spMkLst>
        </pc:spChg>
      </pc:sldChg>
      <pc:sldChg chg="delSp">
        <pc:chgData name="Benrey, Ariane [BPU]" userId="S::ariane.benrey@bpu.nj.gov::350c2f7a-10fa-4d05-ad07-88e26a3eec01" providerId="AD" clId="Web-{CD8292BA-BECC-7700-84B7-4A2609644A4B}" dt="2022-03-24T20:45:01.810" v="2"/>
        <pc:sldMkLst>
          <pc:docMk/>
          <pc:sldMk cId="239095259" sldId="271"/>
        </pc:sldMkLst>
        <pc:spChg chg="del">
          <ac:chgData name="Benrey, Ariane [BPU]" userId="S::ariane.benrey@bpu.nj.gov::350c2f7a-10fa-4d05-ad07-88e26a3eec01" providerId="AD" clId="Web-{CD8292BA-BECC-7700-84B7-4A2609644A4B}" dt="2022-03-24T20:45:01.810" v="2"/>
          <ac:spMkLst>
            <pc:docMk/>
            <pc:sldMk cId="239095259" sldId="271"/>
            <ac:spMk id="9" creationId="{BF641261-9E05-4B17-88BC-5D9D8E55E4C6}"/>
          </ac:spMkLst>
        </pc:spChg>
      </pc:sldChg>
      <pc:sldChg chg="delSp">
        <pc:chgData name="Benrey, Ariane [BPU]" userId="S::ariane.benrey@bpu.nj.gov::350c2f7a-10fa-4d05-ad07-88e26a3eec01" providerId="AD" clId="Web-{CD8292BA-BECC-7700-84B7-4A2609644A4B}" dt="2022-03-24T20:45:04.872" v="3"/>
        <pc:sldMkLst>
          <pc:docMk/>
          <pc:sldMk cId="680550247" sldId="272"/>
        </pc:sldMkLst>
        <pc:spChg chg="del">
          <ac:chgData name="Benrey, Ariane [BPU]" userId="S::ariane.benrey@bpu.nj.gov::350c2f7a-10fa-4d05-ad07-88e26a3eec01" providerId="AD" clId="Web-{CD8292BA-BECC-7700-84B7-4A2609644A4B}" dt="2022-03-24T20:45:04.872" v="3"/>
          <ac:spMkLst>
            <pc:docMk/>
            <pc:sldMk cId="680550247" sldId="272"/>
            <ac:spMk id="16" creationId="{EC7AE97D-F2EE-453B-B0D0-CCA36C6D3413}"/>
          </ac:spMkLst>
        </pc:spChg>
      </pc:sldChg>
      <pc:sldChg chg="delSp">
        <pc:chgData name="Benrey, Ariane [BPU]" userId="S::ariane.benrey@bpu.nj.gov::350c2f7a-10fa-4d05-ad07-88e26a3eec01" providerId="AD" clId="Web-{CD8292BA-BECC-7700-84B7-4A2609644A4B}" dt="2022-03-24T20:45:08.216" v="4"/>
        <pc:sldMkLst>
          <pc:docMk/>
          <pc:sldMk cId="1296193003" sldId="278"/>
        </pc:sldMkLst>
        <pc:spChg chg="del">
          <ac:chgData name="Benrey, Ariane [BPU]" userId="S::ariane.benrey@bpu.nj.gov::350c2f7a-10fa-4d05-ad07-88e26a3eec01" providerId="AD" clId="Web-{CD8292BA-BECC-7700-84B7-4A2609644A4B}" dt="2022-03-24T20:45:08.216" v="4"/>
          <ac:spMkLst>
            <pc:docMk/>
            <pc:sldMk cId="1296193003" sldId="278"/>
            <ac:spMk id="19" creationId="{2B1E7FF4-2CEF-48A2-8DF6-F65F0A7A46F0}"/>
          </ac:spMkLst>
        </pc:spChg>
      </pc:sldChg>
    </pc:docChg>
  </pc:docChgLst>
  <pc:docChgLst>
    <pc:chgData name="Mooij, Kelly [BPU]" userId="S::kelly.mooij@bpu.nj.gov::e9c90f0f-326d-40c8-82c6-8af4f56db73e" providerId="AD" clId="Web-{434F1745-7AB5-649D-D890-3F46914EDD70}"/>
    <pc:docChg chg="modSld">
      <pc:chgData name="Mooij, Kelly [BPU]" userId="S::kelly.mooij@bpu.nj.gov::e9c90f0f-326d-40c8-82c6-8af4f56db73e" providerId="AD" clId="Web-{434F1745-7AB5-649D-D890-3F46914EDD70}" dt="2021-11-23T19:08:43.068" v="29" actId="20577"/>
      <pc:docMkLst>
        <pc:docMk/>
      </pc:docMkLst>
      <pc:sldChg chg="modSp">
        <pc:chgData name="Mooij, Kelly [BPU]" userId="S::kelly.mooij@bpu.nj.gov::e9c90f0f-326d-40c8-82c6-8af4f56db73e" providerId="AD" clId="Web-{434F1745-7AB5-649D-D890-3F46914EDD70}" dt="2021-11-23T19:08:43.068" v="29" actId="20577"/>
        <pc:sldMkLst>
          <pc:docMk/>
          <pc:sldMk cId="2194094221" sldId="262"/>
        </pc:sldMkLst>
        <pc:spChg chg="mod">
          <ac:chgData name="Mooij, Kelly [BPU]" userId="S::kelly.mooij@bpu.nj.gov::e9c90f0f-326d-40c8-82c6-8af4f56db73e" providerId="AD" clId="Web-{434F1745-7AB5-649D-D890-3F46914EDD70}" dt="2021-11-23T19:08:43.068" v="29" actId="20577"/>
          <ac:spMkLst>
            <pc:docMk/>
            <pc:sldMk cId="2194094221" sldId="262"/>
            <ac:spMk id="2" creationId="{00000000-0000-0000-0000-000000000000}"/>
          </ac:spMkLst>
        </pc:spChg>
      </pc:sldChg>
    </pc:docChg>
  </pc:docChgLst>
  <pc:docChgLst>
    <pc:chgData name="Notaro, Tina [BPU]" userId="S::tina.notaro@bpu.nj.gov::82d10e62-b7f7-44df-8334-910d75b93ffc" providerId="AD" clId="Web-{B9290659-8BC4-CF46-FDF9-81883D51DA8A}"/>
    <pc:docChg chg="modSld">
      <pc:chgData name="Notaro, Tina [BPU]" userId="S::tina.notaro@bpu.nj.gov::82d10e62-b7f7-44df-8334-910d75b93ffc" providerId="AD" clId="Web-{B9290659-8BC4-CF46-FDF9-81883D51DA8A}" dt="2022-03-22T20:26:53.026" v="0" actId="20577"/>
      <pc:docMkLst>
        <pc:docMk/>
      </pc:docMkLst>
      <pc:sldChg chg="modSp">
        <pc:chgData name="Notaro, Tina [BPU]" userId="S::tina.notaro@bpu.nj.gov::82d10e62-b7f7-44df-8334-910d75b93ffc" providerId="AD" clId="Web-{B9290659-8BC4-CF46-FDF9-81883D51DA8A}" dt="2022-03-22T20:26:53.026" v="0" actId="20577"/>
        <pc:sldMkLst>
          <pc:docMk/>
          <pc:sldMk cId="3376801057" sldId="287"/>
        </pc:sldMkLst>
        <pc:spChg chg="mod">
          <ac:chgData name="Notaro, Tina [BPU]" userId="S::tina.notaro@bpu.nj.gov::82d10e62-b7f7-44df-8334-910d75b93ffc" providerId="AD" clId="Web-{B9290659-8BC4-CF46-FDF9-81883D51DA8A}" dt="2022-03-22T20:26:53.026" v="0" actId="20577"/>
          <ac:spMkLst>
            <pc:docMk/>
            <pc:sldMk cId="3376801057" sldId="287"/>
            <ac:spMk id="2" creationId="{00000000-0000-0000-0000-000000000000}"/>
          </ac:spMkLst>
        </pc:spChg>
      </pc:sldChg>
    </pc:docChg>
  </pc:docChgLst>
  <pc:docChgLst>
    <pc:chgData name="Bevacqua, Anthony [BPU]" userId="S::anthony.bevacqua@bpu.nj.gov::bcda2a3a-4085-4484-99d2-cea7f9779594" providerId="AD" clId="Web-{6F82A3AA-392A-9A56-8A94-562D4847DADB}"/>
    <pc:docChg chg="modSld sldOrd">
      <pc:chgData name="Bevacqua, Anthony [BPU]" userId="S::anthony.bevacqua@bpu.nj.gov::bcda2a3a-4085-4484-99d2-cea7f9779594" providerId="AD" clId="Web-{6F82A3AA-392A-9A56-8A94-562D4847DADB}" dt="2022-03-24T20:16:46.617" v="250"/>
      <pc:docMkLst>
        <pc:docMk/>
      </pc:docMkLst>
      <pc:sldChg chg="ord">
        <pc:chgData name="Bevacqua, Anthony [BPU]" userId="S::anthony.bevacqua@bpu.nj.gov::bcda2a3a-4085-4484-99d2-cea7f9779594" providerId="AD" clId="Web-{6F82A3AA-392A-9A56-8A94-562D4847DADB}" dt="2022-03-24T13:31:42.599" v="1"/>
        <pc:sldMkLst>
          <pc:docMk/>
          <pc:sldMk cId="236164573" sldId="260"/>
        </pc:sldMkLst>
      </pc:sldChg>
      <pc:sldChg chg="addSp delSp modSp">
        <pc:chgData name="Bevacqua, Anthony [BPU]" userId="S::anthony.bevacqua@bpu.nj.gov::bcda2a3a-4085-4484-99d2-cea7f9779594" providerId="AD" clId="Web-{6F82A3AA-392A-9A56-8A94-562D4847DADB}" dt="2022-03-24T20:16:46.617" v="250"/>
        <pc:sldMkLst>
          <pc:docMk/>
          <pc:sldMk cId="2781475019" sldId="270"/>
        </pc:sldMkLst>
        <pc:spChg chg="del mod">
          <ac:chgData name="Bevacqua, Anthony [BPU]" userId="S::anthony.bevacqua@bpu.nj.gov::bcda2a3a-4085-4484-99d2-cea7f9779594" providerId="AD" clId="Web-{6F82A3AA-392A-9A56-8A94-562D4847DADB}" dt="2022-03-24T20:16:46.617" v="250"/>
          <ac:spMkLst>
            <pc:docMk/>
            <pc:sldMk cId="2781475019" sldId="270"/>
            <ac:spMk id="2" creationId="{00000000-0000-0000-0000-000000000000}"/>
          </ac:spMkLst>
        </pc:spChg>
        <pc:spChg chg="add mod">
          <ac:chgData name="Bevacqua, Anthony [BPU]" userId="S::anthony.bevacqua@bpu.nj.gov::bcda2a3a-4085-4484-99d2-cea7f9779594" providerId="AD" clId="Web-{6F82A3AA-392A-9A56-8A94-562D4847DADB}" dt="2022-03-24T14:43:32.603" v="33"/>
          <ac:spMkLst>
            <pc:docMk/>
            <pc:sldMk cId="2781475019" sldId="270"/>
            <ac:spMk id="8" creationId="{77912A4D-83D4-44E7-888A-CCB695FDA4AC}"/>
          </ac:spMkLst>
        </pc:spChg>
        <pc:spChg chg="add mod">
          <ac:chgData name="Bevacqua, Anthony [BPU]" userId="S::anthony.bevacqua@bpu.nj.gov::bcda2a3a-4085-4484-99d2-cea7f9779594" providerId="AD" clId="Web-{6F82A3AA-392A-9A56-8A94-562D4847DADB}" dt="2022-03-24T20:16:46.617" v="250"/>
          <ac:spMkLst>
            <pc:docMk/>
            <pc:sldMk cId="2781475019" sldId="270"/>
            <ac:spMk id="11" creationId="{76A9A093-D94A-4333-8C40-FCE7ED02C7CE}"/>
          </ac:spMkLst>
        </pc:spChg>
        <pc:picChg chg="add del mod">
          <ac:chgData name="Bevacqua, Anthony [BPU]" userId="S::anthony.bevacqua@bpu.nj.gov::bcda2a3a-4085-4484-99d2-cea7f9779594" providerId="AD" clId="Web-{6F82A3AA-392A-9A56-8A94-562D4847DADB}" dt="2022-03-24T19:20:46.951" v="171"/>
          <ac:picMkLst>
            <pc:docMk/>
            <pc:sldMk cId="2781475019" sldId="270"/>
            <ac:picMk id="4" creationId="{4B453DED-17D2-4FA1-8355-E01730B4800E}"/>
          </ac:picMkLst>
        </pc:picChg>
        <pc:picChg chg="add mod modCrop">
          <ac:chgData name="Bevacqua, Anthony [BPU]" userId="S::anthony.bevacqua@bpu.nj.gov::bcda2a3a-4085-4484-99d2-cea7f9779594" providerId="AD" clId="Web-{6F82A3AA-392A-9A56-8A94-562D4847DADB}" dt="2022-03-24T14:42:25.587" v="20"/>
          <ac:picMkLst>
            <pc:docMk/>
            <pc:sldMk cId="2781475019" sldId="270"/>
            <ac:picMk id="5" creationId="{8A7E0181-E37B-459F-9B17-F76ACDC57ED8}"/>
          </ac:picMkLst>
        </pc:picChg>
        <pc:picChg chg="add mod ord">
          <ac:chgData name="Bevacqua, Anthony [BPU]" userId="S::anthony.bevacqua@bpu.nj.gov::bcda2a3a-4085-4484-99d2-cea7f9779594" providerId="AD" clId="Web-{6F82A3AA-392A-9A56-8A94-562D4847DADB}" dt="2022-03-24T19:20:57.733" v="174"/>
          <ac:picMkLst>
            <pc:docMk/>
            <pc:sldMk cId="2781475019" sldId="270"/>
            <ac:picMk id="9" creationId="{BE77BD02-39AA-440A-A80B-C1ECB9DF5306}"/>
          </ac:picMkLst>
        </pc:picChg>
        <pc:cxnChg chg="add mod">
          <ac:chgData name="Bevacqua, Anthony [BPU]" userId="S::anthony.bevacqua@bpu.nj.gov::bcda2a3a-4085-4484-99d2-cea7f9779594" providerId="AD" clId="Web-{6F82A3AA-392A-9A56-8A94-562D4847DADB}" dt="2022-03-24T16:52:55.035" v="112"/>
          <ac:cxnSpMkLst>
            <pc:docMk/>
            <pc:sldMk cId="2781475019" sldId="270"/>
            <ac:cxnSpMk id="6" creationId="{668EF512-9D1A-48E6-B3CA-50908E1D9976}"/>
          </ac:cxnSpMkLst>
        </pc:cxnChg>
        <pc:cxnChg chg="add mod">
          <ac:chgData name="Bevacqua, Anthony [BPU]" userId="S::anthony.bevacqua@bpu.nj.gov::bcda2a3a-4085-4484-99d2-cea7f9779594" providerId="AD" clId="Web-{6F82A3AA-392A-9A56-8A94-562D4847DADB}" dt="2022-03-24T16:52:59.253" v="113"/>
          <ac:cxnSpMkLst>
            <pc:docMk/>
            <pc:sldMk cId="2781475019" sldId="270"/>
            <ac:cxnSpMk id="7" creationId="{178E068F-6350-45EC-922F-59F5F4FEE4E5}"/>
          </ac:cxnSpMkLst>
        </pc:cxnChg>
      </pc:sldChg>
      <pc:sldChg chg="addSp delSp modSp">
        <pc:chgData name="Bevacqua, Anthony [BPU]" userId="S::anthony.bevacqua@bpu.nj.gov::bcda2a3a-4085-4484-99d2-cea7f9779594" providerId="AD" clId="Web-{6F82A3AA-392A-9A56-8A94-562D4847DADB}" dt="2022-03-24T20:16:42.195" v="249"/>
        <pc:sldMkLst>
          <pc:docMk/>
          <pc:sldMk cId="239095259" sldId="271"/>
        </pc:sldMkLst>
        <pc:spChg chg="del mod">
          <ac:chgData name="Bevacqua, Anthony [BPU]" userId="S::anthony.bevacqua@bpu.nj.gov::bcda2a3a-4085-4484-99d2-cea7f9779594" providerId="AD" clId="Web-{6F82A3AA-392A-9A56-8A94-562D4847DADB}" dt="2022-03-24T20:16:42.195" v="249"/>
          <ac:spMkLst>
            <pc:docMk/>
            <pc:sldMk cId="239095259" sldId="271"/>
            <ac:spMk id="2" creationId="{00000000-0000-0000-0000-000000000000}"/>
          </ac:spMkLst>
        </pc:spChg>
        <pc:spChg chg="add mod">
          <ac:chgData name="Bevacqua, Anthony [BPU]" userId="S::anthony.bevacqua@bpu.nj.gov::bcda2a3a-4085-4484-99d2-cea7f9779594" providerId="AD" clId="Web-{6F82A3AA-392A-9A56-8A94-562D4847DADB}" dt="2022-03-24T20:16:42.195" v="249"/>
          <ac:spMkLst>
            <pc:docMk/>
            <pc:sldMk cId="239095259" sldId="271"/>
            <ac:spMk id="9" creationId="{BF641261-9E05-4B17-88BC-5D9D8E55E4C6}"/>
          </ac:spMkLst>
        </pc:spChg>
        <pc:spChg chg="add mod">
          <ac:chgData name="Bevacqua, Anthony [BPU]" userId="S::anthony.bevacqua@bpu.nj.gov::bcda2a3a-4085-4484-99d2-cea7f9779594" providerId="AD" clId="Web-{6F82A3AA-392A-9A56-8A94-562D4847DADB}" dt="2022-03-24T19:12:32.159" v="163"/>
          <ac:spMkLst>
            <pc:docMk/>
            <pc:sldMk cId="239095259" sldId="271"/>
            <ac:spMk id="11" creationId="{3BC66A23-5C48-4311-9D98-AE765ABA9A51}"/>
          </ac:spMkLst>
        </pc:spChg>
        <pc:picChg chg="add mod ord">
          <ac:chgData name="Bevacqua, Anthony [BPU]" userId="S::anthony.bevacqua@bpu.nj.gov::bcda2a3a-4085-4484-99d2-cea7f9779594" providerId="AD" clId="Web-{6F82A3AA-392A-9A56-8A94-562D4847DADB}" dt="2022-03-24T19:08:03.700" v="147"/>
          <ac:picMkLst>
            <pc:docMk/>
            <pc:sldMk cId="239095259" sldId="271"/>
            <ac:picMk id="4" creationId="{8D15BD30-D604-4063-9794-05290E60599F}"/>
          </ac:picMkLst>
        </pc:picChg>
        <pc:picChg chg="add del mod">
          <ac:chgData name="Bevacqua, Anthony [BPU]" userId="S::anthony.bevacqua@bpu.nj.gov::bcda2a3a-4085-4484-99d2-cea7f9779594" providerId="AD" clId="Web-{6F82A3AA-392A-9A56-8A94-562D4847DADB}" dt="2022-03-24T15:05:03.885" v="91"/>
          <ac:picMkLst>
            <pc:docMk/>
            <pc:sldMk cId="239095259" sldId="271"/>
            <ac:picMk id="4" creationId="{98ECF8C8-772B-4FE3-BA4F-00992D1DCC74}"/>
          </ac:picMkLst>
        </pc:picChg>
        <pc:picChg chg="add mod modCrop">
          <ac:chgData name="Bevacqua, Anthony [BPU]" userId="S::anthony.bevacqua@bpu.nj.gov::bcda2a3a-4085-4484-99d2-cea7f9779594" providerId="AD" clId="Web-{6F82A3AA-392A-9A56-8A94-562D4847DADB}" dt="2022-03-24T19:11:53.455" v="159"/>
          <ac:picMkLst>
            <pc:docMk/>
            <pc:sldMk cId="239095259" sldId="271"/>
            <ac:picMk id="5" creationId="{7364CF6B-5683-41B8-BD0F-D470FDD9C149}"/>
          </ac:picMkLst>
        </pc:picChg>
        <pc:picChg chg="add del mod">
          <ac:chgData name="Bevacqua, Anthony [BPU]" userId="S::anthony.bevacqua@bpu.nj.gov::bcda2a3a-4085-4484-99d2-cea7f9779594" providerId="AD" clId="Web-{6F82A3AA-392A-9A56-8A94-562D4847DADB}" dt="2022-03-24T19:11:47.705" v="158"/>
          <ac:picMkLst>
            <pc:docMk/>
            <pc:sldMk cId="239095259" sldId="271"/>
            <ac:picMk id="6" creationId="{0621920F-1B94-4DAF-8343-D667CA6E78C0}"/>
          </ac:picMkLst>
        </pc:picChg>
        <pc:picChg chg="add del">
          <ac:chgData name="Bevacqua, Anthony [BPU]" userId="S::anthony.bevacqua@bpu.nj.gov::bcda2a3a-4085-4484-99d2-cea7f9779594" providerId="AD" clId="Web-{6F82A3AA-392A-9A56-8A94-562D4847DADB}" dt="2022-03-24T14:54:01.314" v="46"/>
          <ac:picMkLst>
            <pc:docMk/>
            <pc:sldMk cId="239095259" sldId="271"/>
            <ac:picMk id="6" creationId="{D16F6628-50B2-49A1-ABA5-8A9246B5B7D6}"/>
          </ac:picMkLst>
        </pc:picChg>
        <pc:picChg chg="add del mod modCrop">
          <ac:chgData name="Bevacqua, Anthony [BPU]" userId="S::anthony.bevacqua@bpu.nj.gov::bcda2a3a-4085-4484-99d2-cea7f9779594" providerId="AD" clId="Web-{6F82A3AA-392A-9A56-8A94-562D4847DADB}" dt="2022-03-24T19:04:37.305" v="139"/>
          <ac:picMkLst>
            <pc:docMk/>
            <pc:sldMk cId="239095259" sldId="271"/>
            <ac:picMk id="7" creationId="{8C042B46-4B6A-483D-8861-F7B137AA621A}"/>
          </ac:picMkLst>
        </pc:picChg>
        <pc:picChg chg="add del mod">
          <ac:chgData name="Bevacqua, Anthony [BPU]" userId="S::anthony.bevacqua@bpu.nj.gov::bcda2a3a-4085-4484-99d2-cea7f9779594" providerId="AD" clId="Web-{6F82A3AA-392A-9A56-8A94-562D4847DADB}" dt="2022-03-24T14:57:28.598" v="67"/>
          <ac:picMkLst>
            <pc:docMk/>
            <pc:sldMk cId="239095259" sldId="271"/>
            <ac:picMk id="9" creationId="{839AFAA3-F9F0-4337-A95B-D41A6C700D1C}"/>
          </ac:picMkLst>
        </pc:picChg>
        <pc:picChg chg="add del mod ord">
          <ac:chgData name="Bevacqua, Anthony [BPU]" userId="S::anthony.bevacqua@bpu.nj.gov::bcda2a3a-4085-4484-99d2-cea7f9779594" providerId="AD" clId="Web-{6F82A3AA-392A-9A56-8A94-562D4847DADB}" dt="2022-03-24T19:07:48.841" v="145"/>
          <ac:picMkLst>
            <pc:docMk/>
            <pc:sldMk cId="239095259" sldId="271"/>
            <ac:picMk id="16" creationId="{CCF0D889-93E7-4B96-B7B3-56511ECBFA2F}"/>
          </ac:picMkLst>
        </pc:picChg>
        <pc:cxnChg chg="add mod">
          <ac:chgData name="Bevacqua, Anthony [BPU]" userId="S::anthony.bevacqua@bpu.nj.gov::bcda2a3a-4085-4484-99d2-cea7f9779594" providerId="AD" clId="Web-{6F82A3AA-392A-9A56-8A94-562D4847DADB}" dt="2022-03-24T19:12:58.003" v="167" actId="14100"/>
          <ac:cxnSpMkLst>
            <pc:docMk/>
            <pc:sldMk cId="239095259" sldId="271"/>
            <ac:cxnSpMk id="13" creationId="{6A52082B-3FD2-4530-9BDE-48308C741AC3}"/>
          </ac:cxnSpMkLst>
        </pc:cxnChg>
        <pc:cxnChg chg="add mod">
          <ac:chgData name="Bevacqua, Anthony [BPU]" userId="S::anthony.bevacqua@bpu.nj.gov::bcda2a3a-4085-4484-99d2-cea7f9779594" providerId="AD" clId="Web-{6F82A3AA-392A-9A56-8A94-562D4847DADB}" dt="2022-03-24T19:12:46.909" v="166" actId="14100"/>
          <ac:cxnSpMkLst>
            <pc:docMk/>
            <pc:sldMk cId="239095259" sldId="271"/>
            <ac:cxnSpMk id="15" creationId="{D7DAAB84-C687-4168-A602-4EBF72FE07EF}"/>
          </ac:cxnSpMkLst>
        </pc:cxnChg>
      </pc:sldChg>
      <pc:sldChg chg="addSp delSp modSp">
        <pc:chgData name="Bevacqua, Anthony [BPU]" userId="S::anthony.bevacqua@bpu.nj.gov::bcda2a3a-4085-4484-99d2-cea7f9779594" providerId="AD" clId="Web-{6F82A3AA-392A-9A56-8A94-562D4847DADB}" dt="2022-03-24T20:16:37.804" v="248"/>
        <pc:sldMkLst>
          <pc:docMk/>
          <pc:sldMk cId="680550247" sldId="272"/>
        </pc:sldMkLst>
        <pc:spChg chg="del mod">
          <ac:chgData name="Bevacqua, Anthony [BPU]" userId="S::anthony.bevacqua@bpu.nj.gov::bcda2a3a-4085-4484-99d2-cea7f9779594" providerId="AD" clId="Web-{6F82A3AA-392A-9A56-8A94-562D4847DADB}" dt="2022-03-24T20:16:37.804" v="248"/>
          <ac:spMkLst>
            <pc:docMk/>
            <pc:sldMk cId="680550247" sldId="272"/>
            <ac:spMk id="2" creationId="{00000000-0000-0000-0000-000000000000}"/>
          </ac:spMkLst>
        </pc:spChg>
        <pc:spChg chg="add mod">
          <ac:chgData name="Bevacqua, Anthony [BPU]" userId="S::anthony.bevacqua@bpu.nj.gov::bcda2a3a-4085-4484-99d2-cea7f9779594" providerId="AD" clId="Web-{6F82A3AA-392A-9A56-8A94-562D4847DADB}" dt="2022-03-24T19:38:18.380" v="214" actId="1076"/>
          <ac:spMkLst>
            <pc:docMk/>
            <pc:sldMk cId="680550247" sldId="272"/>
            <ac:spMk id="13" creationId="{E8CA1EFC-A4CA-4E26-A0FB-5AC486E7499A}"/>
          </ac:spMkLst>
        </pc:spChg>
        <pc:spChg chg="add mod">
          <ac:chgData name="Bevacqua, Anthony [BPU]" userId="S::anthony.bevacqua@bpu.nj.gov::bcda2a3a-4085-4484-99d2-cea7f9779594" providerId="AD" clId="Web-{6F82A3AA-392A-9A56-8A94-562D4847DADB}" dt="2022-03-24T20:16:37.804" v="248"/>
          <ac:spMkLst>
            <pc:docMk/>
            <pc:sldMk cId="680550247" sldId="272"/>
            <ac:spMk id="16" creationId="{EC7AE97D-F2EE-453B-B0D0-CCA36C6D3413}"/>
          </ac:spMkLst>
        </pc:spChg>
        <pc:picChg chg="add del mod">
          <ac:chgData name="Bevacqua, Anthony [BPU]" userId="S::anthony.bevacqua@bpu.nj.gov::bcda2a3a-4085-4484-99d2-cea7f9779594" providerId="AD" clId="Web-{6F82A3AA-392A-9A56-8A94-562D4847DADB}" dt="2022-03-24T19:37:34.301" v="206"/>
          <ac:picMkLst>
            <pc:docMk/>
            <pc:sldMk cId="680550247" sldId="272"/>
            <ac:picMk id="4" creationId="{F9C8AA64-6111-411F-A1D9-22F090739DC9}"/>
          </ac:picMkLst>
        </pc:picChg>
        <pc:picChg chg="add del mod modCrop">
          <ac:chgData name="Bevacqua, Anthony [BPU]" userId="S::anthony.bevacqua@bpu.nj.gov::bcda2a3a-4085-4484-99d2-cea7f9779594" providerId="AD" clId="Web-{6F82A3AA-392A-9A56-8A94-562D4847DADB}" dt="2022-03-24T19:04:43.774" v="140"/>
          <ac:picMkLst>
            <pc:docMk/>
            <pc:sldMk cId="680550247" sldId="272"/>
            <ac:picMk id="5" creationId="{03CB1271-E3DB-4958-913D-5BC8ECEC4910}"/>
          </ac:picMkLst>
        </pc:picChg>
        <pc:picChg chg="add del mod modCrop">
          <ac:chgData name="Bevacqua, Anthony [BPU]" userId="S::anthony.bevacqua@bpu.nj.gov::bcda2a3a-4085-4484-99d2-cea7f9779594" providerId="AD" clId="Web-{6F82A3AA-392A-9A56-8A94-562D4847DADB}" dt="2022-03-24T19:33:35.639" v="196"/>
          <ac:picMkLst>
            <pc:docMk/>
            <pc:sldMk cId="680550247" sldId="272"/>
            <ac:picMk id="6" creationId="{02A1E6C1-865E-458C-83B8-CB9695376491}"/>
          </ac:picMkLst>
        </pc:picChg>
        <pc:picChg chg="add del">
          <ac:chgData name="Bevacqua, Anthony [BPU]" userId="S::anthony.bevacqua@bpu.nj.gov::bcda2a3a-4085-4484-99d2-cea7f9779594" providerId="AD" clId="Web-{6F82A3AA-392A-9A56-8A94-562D4847DADB}" dt="2022-03-24T16:46:14.793" v="110"/>
          <ac:picMkLst>
            <pc:docMk/>
            <pc:sldMk cId="680550247" sldId="272"/>
            <ac:picMk id="7" creationId="{41D45272-99D6-4AC1-AC6F-27D942CE06B7}"/>
          </ac:picMkLst>
        </pc:picChg>
        <pc:picChg chg="add del">
          <ac:chgData name="Bevacqua, Anthony [BPU]" userId="S::anthony.bevacqua@bpu.nj.gov::bcda2a3a-4085-4484-99d2-cea7f9779594" providerId="AD" clId="Web-{6F82A3AA-392A-9A56-8A94-562D4847DADB}" dt="2022-03-24T19:25:15.597" v="183"/>
          <ac:picMkLst>
            <pc:docMk/>
            <pc:sldMk cId="680550247" sldId="272"/>
            <ac:picMk id="7" creationId="{F0AE0844-0E66-4C57-969B-D25287D0C261}"/>
          </ac:picMkLst>
        </pc:picChg>
        <pc:picChg chg="add mod modCrop">
          <ac:chgData name="Bevacqua, Anthony [BPU]" userId="S::anthony.bevacqua@bpu.nj.gov::bcda2a3a-4085-4484-99d2-cea7f9779594" providerId="AD" clId="Web-{6F82A3AA-392A-9A56-8A94-562D4847DADB}" dt="2022-03-24T19:33:52.749" v="198"/>
          <ac:picMkLst>
            <pc:docMk/>
            <pc:sldMk cId="680550247" sldId="272"/>
            <ac:picMk id="8" creationId="{8189F76F-1DCA-484E-80DD-38D945B7C2CC}"/>
          </ac:picMkLst>
        </pc:picChg>
        <pc:picChg chg="add del mod">
          <ac:chgData name="Bevacqua, Anthony [BPU]" userId="S::anthony.bevacqua@bpu.nj.gov::bcda2a3a-4085-4484-99d2-cea7f9779594" providerId="AD" clId="Web-{6F82A3AA-392A-9A56-8A94-562D4847DADB}" dt="2022-03-24T19:37:08.925" v="201"/>
          <ac:picMkLst>
            <pc:docMk/>
            <pc:sldMk cId="680550247" sldId="272"/>
            <ac:picMk id="12" creationId="{8F2E75A9-4A7F-4A70-9110-ED15D2B741CA}"/>
          </ac:picMkLst>
        </pc:picChg>
        <pc:picChg chg="add mod ord">
          <ac:chgData name="Bevacqua, Anthony [BPU]" userId="S::anthony.bevacqua@bpu.nj.gov::bcda2a3a-4085-4484-99d2-cea7f9779594" providerId="AD" clId="Web-{6F82A3AA-392A-9A56-8A94-562D4847DADB}" dt="2022-03-24T19:38:08.927" v="213" actId="1076"/>
          <ac:picMkLst>
            <pc:docMk/>
            <pc:sldMk cId="680550247" sldId="272"/>
            <ac:picMk id="14" creationId="{B1D2635F-677E-4FF2-9994-F2CEF8CA7217}"/>
          </ac:picMkLst>
        </pc:picChg>
        <pc:picChg chg="add del mod">
          <ac:chgData name="Bevacqua, Anthony [BPU]" userId="S::anthony.bevacqua@bpu.nj.gov::bcda2a3a-4085-4484-99d2-cea7f9779594" providerId="AD" clId="Web-{6F82A3AA-392A-9A56-8A94-562D4847DADB}" dt="2022-03-24T16:53:55.176" v="122"/>
          <ac:picMkLst>
            <pc:docMk/>
            <pc:sldMk cId="680550247" sldId="272"/>
            <ac:picMk id="15" creationId="{7B6B89D3-0278-405D-BAC7-A0319895F21D}"/>
          </ac:picMkLst>
        </pc:picChg>
        <pc:cxnChg chg="add mod">
          <ac:chgData name="Bevacqua, Anthony [BPU]" userId="S::anthony.bevacqua@bpu.nj.gov::bcda2a3a-4085-4484-99d2-cea7f9779594" providerId="AD" clId="Web-{6F82A3AA-392A-9A56-8A94-562D4847DADB}" dt="2022-03-24T19:38:36.615" v="217" actId="14100"/>
          <ac:cxnSpMkLst>
            <pc:docMk/>
            <pc:sldMk cId="680550247" sldId="272"/>
            <ac:cxnSpMk id="9" creationId="{B9FEDAB9-B092-40C9-BD4C-22B248078214}"/>
          </ac:cxnSpMkLst>
        </pc:cxnChg>
        <pc:cxnChg chg="add mod">
          <ac:chgData name="Bevacqua, Anthony [BPU]" userId="S::anthony.bevacqua@bpu.nj.gov::bcda2a3a-4085-4484-99d2-cea7f9779594" providerId="AD" clId="Web-{6F82A3AA-392A-9A56-8A94-562D4847DADB}" dt="2022-03-24T19:38:43.552" v="218" actId="14100"/>
          <ac:cxnSpMkLst>
            <pc:docMk/>
            <pc:sldMk cId="680550247" sldId="272"/>
            <ac:cxnSpMk id="11" creationId="{CA6E5354-5FE9-4BE2-AE08-523227AA5515}"/>
          </ac:cxnSpMkLst>
        </pc:cxnChg>
      </pc:sldChg>
      <pc:sldChg chg="addSp delSp modSp">
        <pc:chgData name="Bevacqua, Anthony [BPU]" userId="S::anthony.bevacqua@bpu.nj.gov::bcda2a3a-4085-4484-99d2-cea7f9779594" providerId="AD" clId="Web-{6F82A3AA-392A-9A56-8A94-562D4847DADB}" dt="2022-03-24T20:16:33.241" v="247"/>
        <pc:sldMkLst>
          <pc:docMk/>
          <pc:sldMk cId="1296193003" sldId="278"/>
        </pc:sldMkLst>
        <pc:spChg chg="del mod">
          <ac:chgData name="Bevacqua, Anthony [BPU]" userId="S::anthony.bevacqua@bpu.nj.gov::bcda2a3a-4085-4484-99d2-cea7f9779594" providerId="AD" clId="Web-{6F82A3AA-392A-9A56-8A94-562D4847DADB}" dt="2022-03-24T20:16:33.241" v="247"/>
          <ac:spMkLst>
            <pc:docMk/>
            <pc:sldMk cId="1296193003" sldId="278"/>
            <ac:spMk id="2" creationId="{00000000-0000-0000-0000-000000000000}"/>
          </ac:spMkLst>
        </pc:spChg>
        <pc:spChg chg="add">
          <ac:chgData name="Bevacqua, Anthony [BPU]" userId="S::anthony.bevacqua@bpu.nj.gov::bcda2a3a-4085-4484-99d2-cea7f9779594" providerId="AD" clId="Web-{6F82A3AA-392A-9A56-8A94-562D4847DADB}" dt="2022-03-24T20:00:32.033" v="234"/>
          <ac:spMkLst>
            <pc:docMk/>
            <pc:sldMk cId="1296193003" sldId="278"/>
            <ac:spMk id="14" creationId="{C1761516-9A58-482C-B30F-3ADDAD9A4B0D}"/>
          </ac:spMkLst>
        </pc:spChg>
        <pc:spChg chg="add mod">
          <ac:chgData name="Bevacqua, Anthony [BPU]" userId="S::anthony.bevacqua@bpu.nj.gov::bcda2a3a-4085-4484-99d2-cea7f9779594" providerId="AD" clId="Web-{6F82A3AA-392A-9A56-8A94-562D4847DADB}" dt="2022-03-24T20:16:33.241" v="247"/>
          <ac:spMkLst>
            <pc:docMk/>
            <pc:sldMk cId="1296193003" sldId="278"/>
            <ac:spMk id="19" creationId="{2B1E7FF4-2CEF-48A2-8DF6-F65F0A7A46F0}"/>
          </ac:spMkLst>
        </pc:spChg>
        <pc:picChg chg="add del">
          <ac:chgData name="Bevacqua, Anthony [BPU]" userId="S::anthony.bevacqua@bpu.nj.gov::bcda2a3a-4085-4484-99d2-cea7f9779594" providerId="AD" clId="Web-{6F82A3AA-392A-9A56-8A94-562D4847DADB}" dt="2022-03-24T20:00:01.080" v="229"/>
          <ac:picMkLst>
            <pc:docMk/>
            <pc:sldMk cId="1296193003" sldId="278"/>
            <ac:picMk id="5" creationId="{DC973D5B-3979-44E2-8D24-AB1393D90680}"/>
          </ac:picMkLst>
        </pc:picChg>
        <pc:picChg chg="add del mod">
          <ac:chgData name="Bevacqua, Anthony [BPU]" userId="S::anthony.bevacqua@bpu.nj.gov::bcda2a3a-4085-4484-99d2-cea7f9779594" providerId="AD" clId="Web-{6F82A3AA-392A-9A56-8A94-562D4847DADB}" dt="2022-03-24T19:54:27.369" v="222"/>
          <ac:picMkLst>
            <pc:docMk/>
            <pc:sldMk cId="1296193003" sldId="278"/>
            <ac:picMk id="6" creationId="{1611E27F-3E1B-47FC-835E-79E504EB13F2}"/>
          </ac:picMkLst>
        </pc:picChg>
        <pc:picChg chg="add del mod">
          <ac:chgData name="Bevacqua, Anthony [BPU]" userId="S::anthony.bevacqua@bpu.nj.gov::bcda2a3a-4085-4484-99d2-cea7f9779594" providerId="AD" clId="Web-{6F82A3AA-392A-9A56-8A94-562D4847DADB}" dt="2022-03-24T19:58:24.218" v="225"/>
          <ac:picMkLst>
            <pc:docMk/>
            <pc:sldMk cId="1296193003" sldId="278"/>
            <ac:picMk id="7" creationId="{8301154A-0BAD-4DF0-BD4D-D4500F26EC29}"/>
          </ac:picMkLst>
        </pc:picChg>
        <pc:picChg chg="add mod">
          <ac:chgData name="Bevacqua, Anthony [BPU]" userId="S::anthony.bevacqua@bpu.nj.gov::bcda2a3a-4085-4484-99d2-cea7f9779594" providerId="AD" clId="Web-{6F82A3AA-392A-9A56-8A94-562D4847DADB}" dt="2022-03-24T20:00:10.345" v="231"/>
          <ac:picMkLst>
            <pc:docMk/>
            <pc:sldMk cId="1296193003" sldId="278"/>
            <ac:picMk id="8" creationId="{318E8308-3FE6-44AC-9940-A401CA3DDC30}"/>
          </ac:picMkLst>
        </pc:picChg>
        <pc:picChg chg="add del">
          <ac:chgData name="Bevacqua, Anthony [BPU]" userId="S::anthony.bevacqua@bpu.nj.gov::bcda2a3a-4085-4484-99d2-cea7f9779594" providerId="AD" clId="Web-{6F82A3AA-392A-9A56-8A94-562D4847DADB}" dt="2022-03-24T20:07:43.355" v="244"/>
          <ac:picMkLst>
            <pc:docMk/>
            <pc:sldMk cId="1296193003" sldId="278"/>
            <ac:picMk id="16" creationId="{C1F038DE-29EC-4CBC-B81D-5E8BD0036C98}"/>
          </ac:picMkLst>
        </pc:picChg>
        <pc:picChg chg="add mod modCrop">
          <ac:chgData name="Bevacqua, Anthony [BPU]" userId="S::anthony.bevacqua@bpu.nj.gov::bcda2a3a-4085-4484-99d2-cea7f9779594" providerId="AD" clId="Web-{6F82A3AA-392A-9A56-8A94-562D4847DADB}" dt="2022-03-24T20:07:52.527" v="246" actId="1076"/>
          <ac:picMkLst>
            <pc:docMk/>
            <pc:sldMk cId="1296193003" sldId="278"/>
            <ac:picMk id="17" creationId="{8DE86E49-7F47-459D-9B7B-2ECD6EB8CB34}"/>
          </ac:picMkLst>
        </pc:picChg>
        <pc:cxnChg chg="add">
          <ac:chgData name="Bevacqua, Anthony [BPU]" userId="S::anthony.bevacqua@bpu.nj.gov::bcda2a3a-4085-4484-99d2-cea7f9779594" providerId="AD" clId="Web-{6F82A3AA-392A-9A56-8A94-562D4847DADB}" dt="2022-03-24T20:00:32.018" v="232"/>
          <ac:cxnSpMkLst>
            <pc:docMk/>
            <pc:sldMk cId="1296193003" sldId="278"/>
            <ac:cxnSpMk id="10" creationId="{E62CFF5E-98BE-494F-B2AF-D04B1D54F9D3}"/>
          </ac:cxnSpMkLst>
        </pc:cxnChg>
        <pc:cxnChg chg="add">
          <ac:chgData name="Bevacqua, Anthony [BPU]" userId="S::anthony.bevacqua@bpu.nj.gov::bcda2a3a-4085-4484-99d2-cea7f9779594" providerId="AD" clId="Web-{6F82A3AA-392A-9A56-8A94-562D4847DADB}" dt="2022-03-24T20:00:32.018" v="233"/>
          <ac:cxnSpMkLst>
            <pc:docMk/>
            <pc:sldMk cId="1296193003" sldId="278"/>
            <ac:cxnSpMk id="12" creationId="{EF401311-0AE1-4FE9-8AFC-A53F5DF09FF1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B92E2-3FC6-4C2B-9B50-9EA19D64AEA9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1BFFF-6B7B-44E5-8C75-BE633149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6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Poll: </a:t>
            </a:r>
          </a:p>
          <a:p>
            <a:r>
              <a:rPr lang="en-US"/>
              <a:t>Please</a:t>
            </a:r>
            <a:r>
              <a:rPr lang="en-US" baseline="0"/>
              <a:t> indicate your affiliation</a:t>
            </a:r>
          </a:p>
          <a:p>
            <a:pPr marL="228600" indent="-228600">
              <a:buAutoNum type="arabicPeriod"/>
            </a:pPr>
            <a:r>
              <a:rPr lang="en-US" baseline="0"/>
              <a:t>Solar Developer</a:t>
            </a:r>
          </a:p>
          <a:p>
            <a:pPr marL="228600" indent="-228600">
              <a:buAutoNum type="arabicPeriod"/>
            </a:pPr>
            <a:r>
              <a:rPr lang="en-US" baseline="0"/>
              <a:t>Other Solar Industry Representative</a:t>
            </a:r>
          </a:p>
          <a:p>
            <a:pPr marL="228600" indent="-228600">
              <a:buAutoNum type="arabicPeriod"/>
            </a:pPr>
            <a:r>
              <a:rPr lang="en-US" baseline="0"/>
              <a:t>NGO</a:t>
            </a:r>
          </a:p>
          <a:p>
            <a:pPr marL="228600" indent="-228600">
              <a:buAutoNum type="arabicPeriod"/>
            </a:pPr>
            <a:r>
              <a:rPr lang="en-US" baseline="0"/>
              <a:t>Government</a:t>
            </a:r>
          </a:p>
          <a:p>
            <a:pPr marL="228600" indent="-228600">
              <a:buAutoNum type="arabicPeriod"/>
            </a:pPr>
            <a:r>
              <a:rPr lang="en-US" baseline="0"/>
              <a:t>Other: (please specify)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1BFFF-6B7B-44E5-8C75-BE63314922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2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Furthermore, many additional objective ranking criteria have been developed to better assess and describe soil series such as depth to seasonally high water table, organic matter content, and erosion risk. </a:t>
            </a:r>
            <a:r>
              <a:rPr lang="en-US" sz="140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BDB3-FEE6-4390-B88A-9908A55F3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179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6/22/2017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758E6-1EF8-4EDE-BE53-CC57FBD49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71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A5CA78-9790-4CBA-B0C6-9D46C09A4B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4646" r="40" b="33855"/>
          <a:stretch/>
        </p:blipFill>
        <p:spPr>
          <a:xfrm>
            <a:off x="-3622" y="3108992"/>
            <a:ext cx="9144000" cy="374900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BFF61F5-3CCE-4646-B503-A631792BC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7244" y="2932707"/>
            <a:ext cx="9151244" cy="1847448"/>
          </a:xfrm>
          <a:prstGeom prst="rect">
            <a:avLst/>
          </a:prstGeom>
        </p:spPr>
      </p:pic>
      <p:sp>
        <p:nvSpPr>
          <p:cNvPr id="7" name="Snip Single Corner Rectangle 9"/>
          <p:cNvSpPr/>
          <p:nvPr/>
        </p:nvSpPr>
        <p:spPr>
          <a:xfrm>
            <a:off x="-17270" y="1580590"/>
            <a:ext cx="9161270" cy="1617044"/>
          </a:xfrm>
          <a:prstGeom prst="rect">
            <a:avLst/>
          </a:prstGeom>
          <a:solidFill>
            <a:srgbClr val="029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974F4B-A3C4-4903-8B0C-C726394A59CC}"/>
              </a:ext>
            </a:extLst>
          </p:cNvPr>
          <p:cNvSpPr txBox="1"/>
          <p:nvPr/>
        </p:nvSpPr>
        <p:spPr>
          <a:xfrm>
            <a:off x="7835618" y="2194324"/>
            <a:ext cx="20335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EAAA00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5" y="68828"/>
            <a:ext cx="4489713" cy="14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775450" y="642461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8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>
            <a:grpSpLocks/>
          </p:cNvGrpSpPr>
          <p:nvPr userDrawn="1"/>
        </p:nvGrpSpPr>
        <p:grpSpPr bwMode="auto">
          <a:xfrm>
            <a:off x="660402" y="1570038"/>
            <a:ext cx="3775075" cy="4360862"/>
            <a:chOff x="660215" y="1570583"/>
            <a:chExt cx="3775075" cy="4360862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60215" y="1570583"/>
              <a:ext cx="3760788" cy="4360862"/>
            </a:xfrm>
            <a:prstGeom prst="rect">
              <a:avLst/>
            </a:prstGeom>
            <a:noFill/>
            <a:ln w="9525">
              <a:solidFill>
                <a:srgbClr val="105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63390" y="5483770"/>
              <a:ext cx="3771900" cy="447675"/>
            </a:xfrm>
            <a:prstGeom prst="rect">
              <a:avLst/>
            </a:prstGeom>
            <a:solidFill>
              <a:srgbClr val="105F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7"/>
          <p:cNvGrpSpPr>
            <a:grpSpLocks/>
          </p:cNvGrpSpPr>
          <p:nvPr userDrawn="1"/>
        </p:nvGrpSpPr>
        <p:grpSpPr bwMode="auto">
          <a:xfrm>
            <a:off x="4892677" y="1570038"/>
            <a:ext cx="3775075" cy="4360862"/>
            <a:chOff x="4893296" y="1570583"/>
            <a:chExt cx="3775075" cy="4360862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893296" y="1570583"/>
              <a:ext cx="3760788" cy="4360862"/>
            </a:xfrm>
            <a:prstGeom prst="rect">
              <a:avLst/>
            </a:prstGeom>
            <a:noFill/>
            <a:ln w="9525">
              <a:solidFill>
                <a:srgbClr val="105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896471" y="5483770"/>
              <a:ext cx="3771900" cy="447675"/>
            </a:xfrm>
            <a:prstGeom prst="rect">
              <a:avLst/>
            </a:prstGeom>
            <a:solidFill>
              <a:srgbClr val="105F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2106" y="396240"/>
            <a:ext cx="6058335" cy="6915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cap="all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1325070" y="1603613"/>
            <a:ext cx="2393950" cy="511175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1350" b="1">
                <a:solidFill>
                  <a:srgbClr val="105F9E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928690" y="2400304"/>
            <a:ext cx="2551112" cy="1812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2019870" y="3751018"/>
            <a:ext cx="2233171" cy="145281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756393" y="5461943"/>
            <a:ext cx="3569950" cy="479424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13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5558151" y="1603613"/>
            <a:ext cx="2393950" cy="511175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1350" b="1">
                <a:solidFill>
                  <a:srgbClr val="105F9E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24"/>
          <p:cNvSpPr>
            <a:spLocks noGrp="1"/>
          </p:cNvSpPr>
          <p:nvPr>
            <p:ph type="pic" sz="quarter" idx="18"/>
          </p:nvPr>
        </p:nvSpPr>
        <p:spPr>
          <a:xfrm>
            <a:off x="5161771" y="2400304"/>
            <a:ext cx="2551112" cy="1812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4" name="Picture Placeholder 24"/>
          <p:cNvSpPr>
            <a:spLocks noGrp="1"/>
          </p:cNvSpPr>
          <p:nvPr>
            <p:ph type="pic" sz="quarter" idx="19"/>
          </p:nvPr>
        </p:nvSpPr>
        <p:spPr>
          <a:xfrm>
            <a:off x="6252951" y="3751018"/>
            <a:ext cx="2233171" cy="145281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0"/>
          </p:nvPr>
        </p:nvSpPr>
        <p:spPr>
          <a:xfrm>
            <a:off x="4988715" y="5454247"/>
            <a:ext cx="3569950" cy="479424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13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41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tail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2107" y="396240"/>
            <a:ext cx="6168694" cy="6758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cap="all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014" y="1592320"/>
            <a:ext cx="8277552" cy="43512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8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tails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3246" y="1583377"/>
            <a:ext cx="5568120" cy="4557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42038" y="2116142"/>
            <a:ext cx="2660650" cy="20327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32106" y="396240"/>
            <a:ext cx="6137163" cy="6915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cap="all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61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334000" y="1597029"/>
            <a:ext cx="3810000" cy="32543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2107" y="396240"/>
            <a:ext cx="6089866" cy="6915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cap="all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2967" y="1812991"/>
            <a:ext cx="4572000" cy="152930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950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72967" y="3429005"/>
            <a:ext cx="4572001" cy="145830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950"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72966" y="4997673"/>
            <a:ext cx="4572000" cy="107205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950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97527" y="1876429"/>
            <a:ext cx="3546475" cy="27273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6781800" y="4299613"/>
            <a:ext cx="2094186" cy="87148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72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775450" y="642461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7838" y="1597025"/>
            <a:ext cx="8229600" cy="4557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50"/>
            </a:lvl1pPr>
            <a:lvl2pPr marL="557213" indent="-214313">
              <a:buFont typeface="Arial" panose="020B0604020202020204" pitchFamily="34" charset="0"/>
              <a:buChar char="•"/>
              <a:defRPr sz="1800"/>
            </a:lvl2pPr>
            <a:lvl3pPr marL="857250" indent="-171450">
              <a:buFont typeface="Wingdings" panose="05000000000000000000" pitchFamily="2" charset="2"/>
              <a:buChar char="§"/>
              <a:defRPr sz="15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32108" y="396240"/>
            <a:ext cx="6105632" cy="6758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cap="all" baseline="0"/>
            </a:lvl1pPr>
          </a:lstStyle>
          <a:p>
            <a:pPr lvl="0"/>
            <a:r>
              <a:rPr lang="en-US"/>
              <a:t>ENTER TITLE TEXT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44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3122614" y="1295452"/>
            <a:ext cx="5524835" cy="731837"/>
          </a:xfrm>
          <a:prstGeom prst="rect">
            <a:avLst/>
          </a:prstGeom>
          <a:noFill/>
          <a:ln w="9525">
            <a:solidFill>
              <a:srgbClr val="105F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3125789" y="2201086"/>
            <a:ext cx="5521659" cy="3963230"/>
          </a:xfrm>
          <a:prstGeom prst="rect">
            <a:avLst/>
          </a:prstGeom>
          <a:noFill/>
          <a:ln w="9525">
            <a:solidFill>
              <a:srgbClr val="105F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 flipH="1" flipV="1">
            <a:off x="823915" y="1651052"/>
            <a:ext cx="2170112" cy="1587"/>
          </a:xfrm>
          <a:prstGeom prst="line">
            <a:avLst/>
          </a:prstGeom>
          <a:ln w="12700">
            <a:solidFill>
              <a:srgbClr val="105F9E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838201" y="3947833"/>
            <a:ext cx="2178050" cy="3175"/>
          </a:xfrm>
          <a:prstGeom prst="line">
            <a:avLst/>
          </a:prstGeom>
          <a:ln w="12700">
            <a:solidFill>
              <a:srgbClr val="105F9E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851850" y="1254504"/>
            <a:ext cx="2024062" cy="355600"/>
          </a:xfrm>
          <a:prstGeom prst="rect">
            <a:avLst/>
          </a:prstGeom>
        </p:spPr>
        <p:txBody>
          <a:bodyPr/>
          <a:lstStyle>
            <a:lvl1pPr marL="0" indent="0" algn="ctr" defTabSz="485775" rtl="0" eaLnBrk="1" fontAlgn="base" hangingPunct="1">
              <a:lnSpc>
                <a:spcPct val="120000"/>
              </a:lnSpc>
              <a:spcBef>
                <a:spcPts val="1275"/>
              </a:spcBef>
              <a:spcAft>
                <a:spcPct val="0"/>
              </a:spcAft>
              <a:buNone/>
              <a:defRPr lang="en-US" sz="1350" b="1" kern="1200" cap="all" baseline="0" dirty="0" smtClean="0">
                <a:solidFill>
                  <a:srgbClr val="105F9E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896940" y="3564937"/>
            <a:ext cx="2024062" cy="355600"/>
          </a:xfrm>
          <a:prstGeom prst="rect">
            <a:avLst/>
          </a:prstGeom>
        </p:spPr>
        <p:txBody>
          <a:bodyPr/>
          <a:lstStyle>
            <a:lvl1pPr marL="0" indent="0" algn="ctr" defTabSz="485775" rtl="0" eaLnBrk="1" fontAlgn="base" hangingPunct="1">
              <a:lnSpc>
                <a:spcPct val="120000"/>
              </a:lnSpc>
              <a:spcBef>
                <a:spcPts val="1275"/>
              </a:spcBef>
              <a:spcAft>
                <a:spcPct val="0"/>
              </a:spcAft>
              <a:buNone/>
              <a:defRPr lang="en-US" sz="1350" b="1" kern="1200" cap="all" baseline="0" dirty="0" smtClean="0">
                <a:solidFill>
                  <a:srgbClr val="105F9E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2"/>
          </p:nvPr>
        </p:nvSpPr>
        <p:spPr>
          <a:xfrm>
            <a:off x="3287713" y="1460500"/>
            <a:ext cx="5219700" cy="463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3330577" y="2347917"/>
            <a:ext cx="5157788" cy="36845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>
                <a:latin typeface="Calibri Light" panose="020F0302020204030204" pitchFamily="34" charset="0"/>
              </a:defRPr>
            </a:lvl1pPr>
            <a:lvl2pPr marL="557213" indent="-214313">
              <a:buFont typeface="Arial" panose="020B0604020202020204" pitchFamily="34" charset="0"/>
              <a:buChar char="•"/>
              <a:defRPr sz="1350">
                <a:latin typeface="Calibri Light" panose="020F0302020204030204" pitchFamily="34" charset="0"/>
              </a:defRPr>
            </a:lvl2pPr>
            <a:lvl3pPr>
              <a:defRPr sz="1350">
                <a:latin typeface="Calibri Light" panose="020F0302020204030204" pitchFamily="34" charset="0"/>
              </a:defRPr>
            </a:lvl3pPr>
            <a:lvl4pPr>
              <a:defRPr sz="1350">
                <a:latin typeface="Calibri Light" panose="020F0302020204030204" pitchFamily="34" charset="0"/>
              </a:defRPr>
            </a:lvl4pPr>
            <a:lvl5pPr>
              <a:defRPr sz="135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32108" y="396240"/>
            <a:ext cx="6121397" cy="6758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cap="all" baseline="0"/>
            </a:lvl1pPr>
          </a:lstStyle>
          <a:p>
            <a:pPr lvl="0"/>
            <a:r>
              <a:rPr lang="en-US"/>
              <a:t>ENTER TITLE TEXT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281045" y="274638"/>
            <a:ext cx="7405757" cy="1143000"/>
          </a:xfrm>
          <a:prstGeom prst="rect">
            <a:avLst/>
          </a:prstGeom>
        </p:spPr>
        <p:txBody>
          <a:bodyPr anchor="b" anchorCtr="0"/>
          <a:lstStyle>
            <a:lvl1pPr algn="l">
              <a:defRPr sz="2025">
                <a:solidFill>
                  <a:srgbClr val="054B56"/>
                </a:solidFill>
              </a:defRPr>
            </a:lvl1pPr>
          </a:lstStyle>
          <a:p>
            <a:r>
              <a:rPr lang="en-US"/>
              <a:t>Slide title Arial 36 regular, </a:t>
            </a:r>
            <a:r>
              <a:rPr lang="en-US" err="1"/>
              <a:t>dk</a:t>
            </a:r>
            <a:r>
              <a:rPr lang="en-US"/>
              <a:t> blue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1281042" y="1600206"/>
            <a:ext cx="74057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Clr>
                <a:srgbClr val="054B56"/>
              </a:buClr>
              <a:buFont typeface="Wingdings" charset="2"/>
              <a:buChar char="§"/>
              <a:defRPr sz="1575">
                <a:solidFill>
                  <a:srgbClr val="404040"/>
                </a:solidFill>
              </a:defRPr>
            </a:lvl1pPr>
            <a:lvl2pPr marL="417910" indent="-160735">
              <a:buClr>
                <a:srgbClr val="007299"/>
              </a:buClr>
              <a:buFont typeface="Wingdings" charset="2"/>
              <a:buChar char="§"/>
              <a:defRPr sz="1350">
                <a:solidFill>
                  <a:srgbClr val="404040"/>
                </a:solidFill>
              </a:defRPr>
            </a:lvl2pPr>
            <a:lvl3pPr marL="642938" indent="-128588">
              <a:buClr>
                <a:srgbClr val="92B7BC"/>
              </a:buClr>
              <a:buFont typeface="Wingdings" charset="2"/>
              <a:buChar char="§"/>
              <a:defRPr sz="1125">
                <a:solidFill>
                  <a:srgbClr val="404040"/>
                </a:solidFill>
              </a:defRPr>
            </a:lvl3pPr>
          </a:lstStyle>
          <a:p>
            <a:pPr lvl="0"/>
            <a:r>
              <a:rPr lang="en-US"/>
              <a:t>Bullet tier one, Arial 28, dark blue bullets</a:t>
            </a:r>
          </a:p>
          <a:p>
            <a:pPr lvl="0"/>
            <a:r>
              <a:rPr lang="en-US"/>
              <a:t>Sample copy, always square bullets</a:t>
            </a:r>
          </a:p>
          <a:p>
            <a:pPr lvl="1"/>
            <a:r>
              <a:rPr lang="en-US"/>
              <a:t>Bullet tier two, Arial 24, medium blue bullets</a:t>
            </a:r>
          </a:p>
          <a:p>
            <a:pPr lvl="2"/>
            <a:r>
              <a:rPr lang="en-US"/>
              <a:t>Bullet tier three, Arial 20, light blue bullets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18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9140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5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F65191B-B954-4DF5-A85D-0CCFCE0A6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9487"/>
            <a:ext cx="7886700" cy="1325563"/>
          </a:xfrm>
          <a:prstGeom prst="rect">
            <a:avLst/>
          </a:prstGeom>
          <a:noFill/>
        </p:spPr>
        <p:txBody>
          <a:bodyPr anchor="ctr"/>
          <a:lstStyle>
            <a:lvl1pPr marL="342900">
              <a:defRPr sz="3000" b="1" cap="all" baseline="0">
                <a:solidFill>
                  <a:srgbClr val="5E6167"/>
                </a:solidFill>
                <a:latin typeface="Helvetica Condensed"/>
                <a:ea typeface="Helvetica Neue" panose="02000206000000020004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sz="33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66"/>
            <a:ext cx="9144000" cy="18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20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98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9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82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7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07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1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1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37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60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498C-2E93-4D4A-942F-098FA701E6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3F9E1-D040-4071-A6E2-D247D8B9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6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9"/>
            <a:ext cx="7886700" cy="403685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Condensed"/>
              </a:defRPr>
            </a:lvl1pPr>
            <a:lvl2pPr>
              <a:defRPr>
                <a:latin typeface="Helvetica Condensed"/>
              </a:defRPr>
            </a:lvl2pPr>
            <a:lvl3pPr>
              <a:defRPr>
                <a:latin typeface="Helvetica Condensed"/>
              </a:defRPr>
            </a:lvl3pPr>
            <a:lvl4pPr>
              <a:defRPr>
                <a:latin typeface="Helvetica Condensed"/>
              </a:defRPr>
            </a:lvl4pPr>
            <a:lvl5pPr>
              <a:defRPr>
                <a:latin typeface="Helvetica Condense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ED121B-78EE-4450-B27A-F0EF0E10A1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6BE4EF-8F58-4F57-9962-2D1CA77EF315}"/>
              </a:ext>
            </a:extLst>
          </p:cNvPr>
          <p:cNvSpPr/>
          <p:nvPr/>
        </p:nvSpPr>
        <p:spPr>
          <a:xfrm>
            <a:off x="7868789" y="351027"/>
            <a:ext cx="224335" cy="914400"/>
          </a:xfrm>
          <a:prstGeom prst="rect">
            <a:avLst/>
          </a:prstGeom>
          <a:solidFill>
            <a:srgbClr val="18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F5E215-8255-461D-8077-22091968DC62}"/>
              </a:ext>
            </a:extLst>
          </p:cNvPr>
          <p:cNvSpPr/>
          <p:nvPr/>
        </p:nvSpPr>
        <p:spPr>
          <a:xfrm>
            <a:off x="8188659" y="351027"/>
            <a:ext cx="955343" cy="914400"/>
          </a:xfrm>
          <a:prstGeom prst="rect">
            <a:avLst/>
          </a:prstGeom>
          <a:solidFill>
            <a:srgbClr val="77C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86343-AEC6-49FB-97C2-EE2B9847D7D0}"/>
              </a:ext>
            </a:extLst>
          </p:cNvPr>
          <p:cNvSpPr/>
          <p:nvPr/>
        </p:nvSpPr>
        <p:spPr>
          <a:xfrm>
            <a:off x="-12596" y="351027"/>
            <a:ext cx="7785849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ED4224-F460-45D6-9E1D-DE84EE33C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96" y="351027"/>
            <a:ext cx="7785849" cy="914400"/>
          </a:xfrm>
          <a:prstGeom prst="rect">
            <a:avLst/>
          </a:prstGeom>
          <a:noFill/>
        </p:spPr>
        <p:txBody>
          <a:bodyPr anchor="ctr"/>
          <a:lstStyle>
            <a:lvl1pPr marL="342900">
              <a:defRPr>
                <a:solidFill>
                  <a:schemeClr val="bg1"/>
                </a:solidFill>
                <a:latin typeface="Helvetica Condense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4" y="6006949"/>
            <a:ext cx="2274352" cy="7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2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534526"/>
          </a:xfrm>
          <a:prstGeom prst="rect">
            <a:avLst/>
          </a:prstGeom>
          <a:solidFill>
            <a:srgbClr val="ACA39A"/>
          </a:solidFill>
        </p:spPr>
        <p:txBody>
          <a:bodyPr anchor="ctr">
            <a:noAutofit/>
          </a:bodyPr>
          <a:lstStyle>
            <a:lvl1pPr marL="342900">
              <a:defRPr sz="2100">
                <a:solidFill>
                  <a:schemeClr val="bg1"/>
                </a:solidFill>
                <a:latin typeface="Helvetica Condense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4511"/>
            <a:ext cx="7886700" cy="480797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Condensed"/>
              </a:defRPr>
            </a:lvl1pPr>
            <a:lvl2pPr>
              <a:defRPr>
                <a:latin typeface="Helvetica Condensed"/>
              </a:defRPr>
            </a:lvl2pPr>
            <a:lvl3pPr>
              <a:defRPr>
                <a:latin typeface="Helvetica Condensed"/>
              </a:defRPr>
            </a:lvl3pPr>
            <a:lvl4pPr>
              <a:defRPr>
                <a:latin typeface="Helvetica Condensed"/>
              </a:defRPr>
            </a:lvl4pPr>
            <a:lvl5pPr>
              <a:defRPr>
                <a:latin typeface="Helvetica Condensed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65E9491-949D-4373-B855-1966587A43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4" y="6006949"/>
            <a:ext cx="2274352" cy="7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1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0E6C8F52-04E8-4D7C-A68E-675DB0D92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012222"/>
            <a:ext cx="7886700" cy="132556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342900">
              <a:defRPr b="1">
                <a:solidFill>
                  <a:schemeClr val="tx1"/>
                </a:solidFill>
                <a:latin typeface="Helvetica Condensed"/>
                <a:ea typeface="Helvetica Neue" panose="02000206000000020004" pitchFamily="2"/>
              </a:defRPr>
            </a:lvl1pPr>
          </a:lstStyle>
          <a:p>
            <a:r>
              <a:rPr lang="en-US" sz="3300"/>
              <a:t>THANK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C8910-01EB-4556-906A-02D2456B6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9" t="180" r="22647" b="24148"/>
          <a:stretch/>
        </p:blipFill>
        <p:spPr>
          <a:xfrm>
            <a:off x="-17270" y="0"/>
            <a:ext cx="9157648" cy="6858000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6FA77AE4-2AAB-4D73-BE9F-A43A9DED57AA}"/>
              </a:ext>
            </a:extLst>
          </p:cNvPr>
          <p:cNvSpPr txBox="1">
            <a:spLocks/>
          </p:cNvSpPr>
          <p:nvPr/>
        </p:nvSpPr>
        <p:spPr>
          <a:xfrm>
            <a:off x="-38162" y="2232822"/>
            <a:ext cx="9182162" cy="13255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algn="l"/>
            <a:r>
              <a:rPr lang="en-US" sz="3300" b="1">
                <a:solidFill>
                  <a:srgbClr val="5E6167"/>
                </a:solidFill>
                <a:latin typeface="Helvetica Condensed"/>
              </a:rPr>
              <a:t>THANK YOU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231B3E-4DE8-4F50-9967-6356C7C679CC}"/>
              </a:ext>
            </a:extLst>
          </p:cNvPr>
          <p:cNvSpPr txBox="1"/>
          <p:nvPr/>
        </p:nvSpPr>
        <p:spPr>
          <a:xfrm>
            <a:off x="7835618" y="2570220"/>
            <a:ext cx="20335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EAAA00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4228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ED121B-78EE-4450-B27A-F0EF0E10A1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5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524000"/>
            <a:ext cx="7239000" cy="4343400"/>
          </a:xfrm>
          <a:prstGeom prst="rect">
            <a:avLst/>
          </a:prstGeom>
        </p:spPr>
        <p:txBody>
          <a:bodyPr/>
          <a:lstStyle>
            <a:lvl1pPr>
              <a:buClr>
                <a:srgbClr val="D70D17"/>
              </a:buClr>
              <a:defRPr sz="1950">
                <a:solidFill>
                  <a:schemeClr val="tx2"/>
                </a:solidFill>
              </a:defRPr>
            </a:lvl1pPr>
            <a:lvl2pPr marL="500634" indent="-214313">
              <a:buClr>
                <a:srgbClr val="D70D17"/>
              </a:buClr>
              <a:buSzPct val="130000"/>
              <a:buFont typeface="Calibri" panose="020F0502020204030204" pitchFamily="34" charset="0"/>
              <a:buChar char="‐"/>
              <a:defRPr sz="1650">
                <a:solidFill>
                  <a:schemeClr val="tx2"/>
                </a:solidFill>
              </a:defRPr>
            </a:lvl2pPr>
            <a:lvl3pPr marL="665226" indent="-171450">
              <a:buClr>
                <a:srgbClr val="D70D17"/>
              </a:buClr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857250" indent="-171450">
              <a:buClr>
                <a:srgbClr val="D70D17"/>
              </a:buClr>
              <a:buSzPct val="90000"/>
              <a:buFont typeface="Wingdings" panose="05000000000000000000" pitchFamily="2" charset="2"/>
              <a:buChar char="§"/>
              <a:defRPr sz="1350">
                <a:solidFill>
                  <a:schemeClr val="tx2"/>
                </a:solidFill>
              </a:defRPr>
            </a:lvl4pPr>
            <a:lvl5pPr>
              <a:buClr>
                <a:srgbClr val="D70D17"/>
              </a:buClr>
              <a:defRPr sz="1200">
                <a:solidFill>
                  <a:schemeClr val="tx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C790AD-FA6F-AC4B-8DD5-8F16113E1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7838" y="1597025"/>
            <a:ext cx="8229600" cy="45577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50"/>
            </a:lvl1pPr>
            <a:lvl2pPr marL="557213" indent="-214313">
              <a:buFont typeface="Arial" panose="020B0604020202020204" pitchFamily="34" charset="0"/>
              <a:buChar char="•"/>
              <a:defRPr sz="1800"/>
            </a:lvl2pPr>
            <a:lvl3pPr marL="857250" indent="-171450">
              <a:buFont typeface="Wingdings" panose="05000000000000000000" pitchFamily="2" charset="2"/>
              <a:buChar char="§"/>
              <a:defRPr sz="15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2108" y="396240"/>
            <a:ext cx="6105632" cy="6758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cap="all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35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3122613" y="1295400"/>
            <a:ext cx="5524500" cy="731838"/>
          </a:xfrm>
          <a:prstGeom prst="rect">
            <a:avLst/>
          </a:prstGeom>
          <a:noFill/>
          <a:ln w="9525">
            <a:solidFill>
              <a:srgbClr val="105F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3125790" y="2201863"/>
            <a:ext cx="5521325" cy="3962400"/>
          </a:xfrm>
          <a:prstGeom prst="rect">
            <a:avLst/>
          </a:prstGeom>
          <a:noFill/>
          <a:ln w="9525">
            <a:solidFill>
              <a:srgbClr val="105F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H="1" flipV="1">
            <a:off x="823915" y="1651000"/>
            <a:ext cx="2170112" cy="1588"/>
          </a:xfrm>
          <a:prstGeom prst="line">
            <a:avLst/>
          </a:prstGeom>
          <a:ln w="12700">
            <a:solidFill>
              <a:srgbClr val="105F9E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838201" y="3948117"/>
            <a:ext cx="2178050" cy="3175"/>
          </a:xfrm>
          <a:prstGeom prst="line">
            <a:avLst/>
          </a:prstGeom>
          <a:ln w="12700">
            <a:solidFill>
              <a:srgbClr val="105F9E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851850" y="1254504"/>
            <a:ext cx="2024062" cy="355600"/>
          </a:xfrm>
          <a:prstGeom prst="rect">
            <a:avLst/>
          </a:prstGeom>
        </p:spPr>
        <p:txBody>
          <a:bodyPr/>
          <a:lstStyle>
            <a:lvl1pPr marL="0" indent="0" algn="ctr" defTabSz="485775" rtl="0" eaLnBrk="1" fontAlgn="base" hangingPunct="1">
              <a:lnSpc>
                <a:spcPct val="120000"/>
              </a:lnSpc>
              <a:spcBef>
                <a:spcPts val="1275"/>
              </a:spcBef>
              <a:spcAft>
                <a:spcPct val="0"/>
              </a:spcAft>
              <a:buNone/>
              <a:defRPr lang="en-US" sz="1350" b="1" kern="1200" cap="all" baseline="0" dirty="0" smtClean="0">
                <a:solidFill>
                  <a:srgbClr val="105F9E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96940" y="3564937"/>
            <a:ext cx="2024062" cy="355600"/>
          </a:xfrm>
          <a:prstGeom prst="rect">
            <a:avLst/>
          </a:prstGeom>
        </p:spPr>
        <p:txBody>
          <a:bodyPr/>
          <a:lstStyle>
            <a:lvl1pPr marL="0" indent="0" algn="ctr" defTabSz="485775" rtl="0" eaLnBrk="1" fontAlgn="base" hangingPunct="1">
              <a:lnSpc>
                <a:spcPct val="120000"/>
              </a:lnSpc>
              <a:spcBef>
                <a:spcPts val="1275"/>
              </a:spcBef>
              <a:spcAft>
                <a:spcPct val="0"/>
              </a:spcAft>
              <a:buNone/>
              <a:defRPr lang="en-US" sz="1350" b="1" kern="1200" cap="all" baseline="0" dirty="0" smtClean="0">
                <a:solidFill>
                  <a:srgbClr val="105F9E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2"/>
          </p:nvPr>
        </p:nvSpPr>
        <p:spPr>
          <a:xfrm>
            <a:off x="3287713" y="1460500"/>
            <a:ext cx="5219700" cy="463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3330577" y="2347917"/>
            <a:ext cx="5157788" cy="36845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>
                <a:latin typeface="Calibri Light" panose="020F0302020204030204" pitchFamily="34" charset="0"/>
              </a:defRPr>
            </a:lvl1pPr>
            <a:lvl2pPr marL="557213" indent="-214313">
              <a:buFont typeface="Arial" panose="020B0604020202020204" pitchFamily="34" charset="0"/>
              <a:buChar char="•"/>
              <a:defRPr sz="1350">
                <a:latin typeface="Calibri Light" panose="020F0302020204030204" pitchFamily="34" charset="0"/>
              </a:defRPr>
            </a:lvl2pPr>
            <a:lvl3pPr>
              <a:defRPr sz="1350">
                <a:latin typeface="Calibri Light" panose="020F0302020204030204" pitchFamily="34" charset="0"/>
              </a:defRPr>
            </a:lvl3pPr>
            <a:lvl4pPr>
              <a:defRPr sz="1350">
                <a:latin typeface="Calibri Light" panose="020F0302020204030204" pitchFamily="34" charset="0"/>
              </a:defRPr>
            </a:lvl4pPr>
            <a:lvl5pPr>
              <a:defRPr sz="135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32108" y="396240"/>
            <a:ext cx="6121397" cy="6758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cap="all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0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ED121B-78EE-4450-B27A-F0EF0E10A1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9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2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bk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354767"/>
            <a:ext cx="2222500" cy="46037"/>
          </a:xfrm>
          <a:prstGeom prst="rect">
            <a:avLst/>
          </a:prstGeom>
          <a:solidFill>
            <a:srgbClr val="0065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6627" y="6354767"/>
            <a:ext cx="2251075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2776" y="6354767"/>
            <a:ext cx="2212975" cy="46037"/>
          </a:xfrm>
          <a:prstGeom prst="rect">
            <a:avLst/>
          </a:prstGeom>
          <a:solidFill>
            <a:srgbClr val="105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32575" y="6354767"/>
            <a:ext cx="2514600" cy="46037"/>
          </a:xfrm>
          <a:prstGeom prst="rect">
            <a:avLst/>
          </a:prstGeom>
          <a:solidFill>
            <a:srgbClr val="EEA4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hape 34"/>
          <p:cNvSpPr/>
          <p:nvPr/>
        </p:nvSpPr>
        <p:spPr>
          <a:xfrm>
            <a:off x="-192088" y="6551614"/>
            <a:ext cx="9144001" cy="1246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 defTabSz="647700">
              <a:lnSpc>
                <a:spcPct val="120000"/>
              </a:lnSpc>
              <a:spcBef>
                <a:spcPts val="1700"/>
              </a:spcBef>
              <a:defRPr sz="4500">
                <a:solidFill>
                  <a:srgbClr val="6565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n-US" sz="675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NJCleanEnergy.com</a:t>
            </a:r>
            <a:endParaRPr sz="675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56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9" b="23892"/>
          <a:stretch>
            <a:fillRect/>
          </a:stretch>
        </p:blipFill>
        <p:spPr bwMode="auto">
          <a:xfrm>
            <a:off x="6273800" y="112713"/>
            <a:ext cx="269875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 flipH="1" flipV="1">
            <a:off x="0" y="1079500"/>
            <a:ext cx="2495550" cy="46038"/>
          </a:xfrm>
          <a:prstGeom prst="rect">
            <a:avLst/>
          </a:prstGeom>
          <a:solidFill>
            <a:srgbClr val="105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8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kern="1200">
          <a:solidFill>
            <a:srgbClr val="595959"/>
          </a:solidFill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595959"/>
          </a:solidFill>
          <a:latin typeface="Calibri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595959"/>
          </a:solidFill>
          <a:latin typeface="Calibri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595959"/>
          </a:solidFill>
          <a:latin typeface="Calibri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595959"/>
          </a:solidFill>
          <a:latin typeface="Calibri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Wingdings" panose="05000000000000000000" pitchFamily="2" charset="2"/>
        <a:buChar char="§"/>
        <a:defRPr sz="2100" kern="1200">
          <a:solidFill>
            <a:srgbClr val="595959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panose="020B0604020202020204" pitchFamily="34" charset="0"/>
        <a:buChar char="–"/>
        <a:defRPr sz="1500" kern="1200">
          <a:solidFill>
            <a:srgbClr val="595959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panose="020B0604020202020204" pitchFamily="34" charset="0"/>
        <a:buChar char="»"/>
        <a:defRPr sz="1500" kern="1200">
          <a:solidFill>
            <a:srgbClr val="595959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bk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354767"/>
            <a:ext cx="2222500" cy="46037"/>
          </a:xfrm>
          <a:prstGeom prst="rect">
            <a:avLst/>
          </a:prstGeom>
          <a:solidFill>
            <a:srgbClr val="0065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6627" y="6354767"/>
            <a:ext cx="2251075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2776" y="6354767"/>
            <a:ext cx="2212975" cy="46037"/>
          </a:xfrm>
          <a:prstGeom prst="rect">
            <a:avLst/>
          </a:prstGeom>
          <a:solidFill>
            <a:srgbClr val="105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32575" y="6354767"/>
            <a:ext cx="2514600" cy="46037"/>
          </a:xfrm>
          <a:prstGeom prst="rect">
            <a:avLst/>
          </a:prstGeom>
          <a:solidFill>
            <a:srgbClr val="EEA4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hape 34"/>
          <p:cNvSpPr/>
          <p:nvPr/>
        </p:nvSpPr>
        <p:spPr>
          <a:xfrm>
            <a:off x="-192088" y="6551614"/>
            <a:ext cx="9144001" cy="1246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 defTabSz="647700">
              <a:lnSpc>
                <a:spcPct val="120000"/>
              </a:lnSpc>
              <a:spcBef>
                <a:spcPts val="1700"/>
              </a:spcBef>
              <a:defRPr sz="4500">
                <a:solidFill>
                  <a:srgbClr val="6565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n-US" sz="675">
                <a:solidFill>
                  <a:prstClr val="black">
                    <a:lumMod val="50000"/>
                    <a:lumOff val="50000"/>
                  </a:prst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NJCleanEnergy.com</a:t>
            </a:r>
            <a:endParaRPr sz="675">
              <a:solidFill>
                <a:prstClr val="black">
                  <a:lumMod val="50000"/>
                  <a:lumOff val="50000"/>
                </a:prst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104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9" b="23892"/>
          <a:stretch>
            <a:fillRect/>
          </a:stretch>
        </p:blipFill>
        <p:spPr bwMode="auto">
          <a:xfrm>
            <a:off x="6273800" y="112713"/>
            <a:ext cx="269875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 flipH="1" flipV="1">
            <a:off x="0" y="1079500"/>
            <a:ext cx="2495550" cy="46038"/>
          </a:xfrm>
          <a:prstGeom prst="rect">
            <a:avLst/>
          </a:prstGeom>
          <a:solidFill>
            <a:srgbClr val="105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1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kern="1200">
          <a:solidFill>
            <a:srgbClr val="595959"/>
          </a:solidFill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595959"/>
          </a:solidFill>
          <a:latin typeface="Calibri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595959"/>
          </a:solidFill>
          <a:latin typeface="Calibri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595959"/>
          </a:solidFill>
          <a:latin typeface="Calibri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595959"/>
          </a:solidFill>
          <a:latin typeface="Calibri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Wingdings" panose="05000000000000000000" pitchFamily="2" charset="2"/>
        <a:buChar char="§"/>
        <a:defRPr sz="2100" kern="1200">
          <a:solidFill>
            <a:srgbClr val="595959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panose="020B0604020202020204" pitchFamily="34" charset="0"/>
        <a:buChar char="–"/>
        <a:defRPr sz="1500" kern="1200">
          <a:solidFill>
            <a:srgbClr val="595959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panose="020B0604020202020204" pitchFamily="34" charset="0"/>
        <a:buChar char="»"/>
        <a:defRPr sz="1500" kern="1200">
          <a:solidFill>
            <a:srgbClr val="595959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" descr="bk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354767"/>
            <a:ext cx="2223114" cy="45719"/>
          </a:xfrm>
          <a:prstGeom prst="rect">
            <a:avLst/>
          </a:prstGeom>
          <a:solidFill>
            <a:srgbClr val="0065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06627" y="6354767"/>
            <a:ext cx="2251075" cy="460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2776" y="6354767"/>
            <a:ext cx="2212975" cy="45719"/>
          </a:xfrm>
          <a:prstGeom prst="rect">
            <a:avLst/>
          </a:prstGeom>
          <a:solidFill>
            <a:srgbClr val="105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32575" y="6354767"/>
            <a:ext cx="2514600" cy="46037"/>
          </a:xfrm>
          <a:prstGeom prst="rect">
            <a:avLst/>
          </a:prstGeom>
          <a:solidFill>
            <a:srgbClr val="EEA4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Shape 34"/>
          <p:cNvSpPr/>
          <p:nvPr/>
        </p:nvSpPr>
        <p:spPr>
          <a:xfrm>
            <a:off x="-192088" y="6551614"/>
            <a:ext cx="9144001" cy="124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647700">
              <a:lnSpc>
                <a:spcPct val="120000"/>
              </a:lnSpc>
              <a:spcBef>
                <a:spcPts val="1700"/>
              </a:spcBef>
              <a:defRPr sz="4500">
                <a:solidFill>
                  <a:srgbClr val="6565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n-US" sz="675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NJCleanEnergy.com</a:t>
            </a:r>
            <a:endParaRPr sz="675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9" b="23892"/>
          <a:stretch/>
        </p:blipFill>
        <p:spPr>
          <a:xfrm>
            <a:off x="6274124" y="113174"/>
            <a:ext cx="2698647" cy="85509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flipH="1" flipV="1">
            <a:off x="0" y="1079500"/>
            <a:ext cx="2495550" cy="46038"/>
          </a:xfrm>
          <a:prstGeom prst="rect">
            <a:avLst/>
          </a:prstGeom>
          <a:solidFill>
            <a:srgbClr val="105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1638" y="635635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B3796-FD62-45CD-8679-7E544C0C3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0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0" i="0" kern="1200">
          <a:solidFill>
            <a:schemeClr val="tx1">
              <a:lumMod val="65000"/>
              <a:lumOff val="35000"/>
            </a:schemeClr>
          </a:solidFill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Wingdings" charset="2"/>
        <a:buChar char="§"/>
        <a:defRPr sz="21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charset="0"/>
        <a:buChar char="–"/>
        <a:defRPr sz="15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105F9E"/>
        </a:buClr>
        <a:buFont typeface="Arial" charset="0"/>
        <a:buChar char="»"/>
        <a:defRPr sz="15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E3F"/>
                </a:solidFill>
              </a:defRPr>
            </a:lvl1pPr>
          </a:lstStyle>
          <a:p>
            <a:fld id="{4331498C-2E93-4D4A-942F-098FA701E68F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E3F"/>
                </a:solidFill>
              </a:defRPr>
            </a:lvl1pPr>
          </a:lstStyle>
          <a:p>
            <a:fld id="{B353F9E1-D040-4071-A6E2-D247D8B9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0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05E3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260" y="1668087"/>
            <a:ext cx="8772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Solar Siting</a:t>
            </a:r>
          </a:p>
          <a:p>
            <a:r>
              <a:rPr lang="en-US" sz="4400" dirty="0">
                <a:solidFill>
                  <a:schemeClr val="bg1"/>
                </a:solidFill>
              </a:rPr>
              <a:t>Stakeholder Meeting </a:t>
            </a:r>
            <a:r>
              <a:rPr lang="en-US" sz="4400" dirty="0" smtClean="0">
                <a:solidFill>
                  <a:schemeClr val="bg1"/>
                </a:solidFill>
              </a:rPr>
              <a:t>#2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259" y="3374967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April 8,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4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Part 2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The </a:t>
            </a:r>
            <a:r>
              <a:rPr lang="en-US" sz="2000" b="1" dirty="0">
                <a:latin typeface="Arial"/>
                <a:cs typeface="Arial"/>
              </a:rPr>
              <a:t>Competitive Solar Incentive (“CSI”) </a:t>
            </a:r>
            <a:r>
              <a:rPr lang="en-US" sz="2000" b="1" dirty="0" smtClean="0">
                <a:latin typeface="Arial"/>
                <a:cs typeface="Arial"/>
              </a:rPr>
              <a:t>Program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covering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All grid supply solar </a:t>
            </a:r>
            <a:r>
              <a:rPr lang="en-US" dirty="0" smtClean="0">
                <a:latin typeface="Arial"/>
                <a:cs typeface="Arial"/>
              </a:rPr>
              <a:t>installations</a:t>
            </a:r>
          </a:p>
          <a:p>
            <a:pPr marL="342900" lvl="1" indent="0">
              <a:buNone/>
            </a:pP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Net metered commercial solar installations greater than 5 </a:t>
            </a:r>
            <a:r>
              <a:rPr lang="en-US" dirty="0" err="1" smtClean="0">
                <a:latin typeface="Arial"/>
                <a:cs typeface="Arial"/>
              </a:rPr>
              <a:t>MWdc</a:t>
            </a:r>
            <a:endParaRPr lang="en-US" dirty="0" smtClean="0">
              <a:latin typeface="Arial"/>
              <a:cs typeface="Arial"/>
            </a:endParaRPr>
          </a:p>
          <a:p>
            <a:pPr marL="342900" lvl="1" indent="0">
              <a:buNone/>
            </a:pPr>
            <a:endParaRPr lang="en-US" dirty="0"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The CSI Program is under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development,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with a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Straw Proposal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release and further stakeholder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proceedings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expected soon</a:t>
            </a:r>
          </a:p>
          <a:p>
            <a:pPr lvl="2"/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SuSI</a:t>
            </a:r>
            <a:r>
              <a:rPr lang="en-US" dirty="0" smtClean="0"/>
              <a:t> Program – Part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121B-78EE-4450-B27A-F0EF0E10A12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Solar Act </a:t>
            </a:r>
            <a:r>
              <a:rPr lang="en-US" dirty="0" smtClean="0"/>
              <a:t>specifies </a:t>
            </a:r>
            <a:r>
              <a:rPr lang="en-US" dirty="0"/>
              <a:t>siting criteria for all grid supply solar facilities and net metered solar facilities greater than five </a:t>
            </a:r>
            <a:r>
              <a:rPr lang="en-US" dirty="0" smtClean="0"/>
              <a:t>megawatts</a:t>
            </a:r>
            <a:r>
              <a:rPr lang="en-US" dirty="0"/>
              <a:t>. (</a:t>
            </a:r>
            <a:r>
              <a:rPr lang="en-US" dirty="0" smtClean="0"/>
              <a:t>N.J. Stat. </a:t>
            </a:r>
            <a:r>
              <a:rPr lang="en-US" dirty="0"/>
              <a:t>§ 48:3-119 (2021</a:t>
            </a:r>
            <a:r>
              <a:rPr lang="en-US" dirty="0" smtClean="0"/>
              <a:t>))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 </a:t>
            </a:r>
            <a:r>
              <a:rPr lang="en-US" dirty="0" smtClean="0"/>
              <a:t>the Solar Act directs, NJBPU Staff </a:t>
            </a:r>
            <a:r>
              <a:rPr lang="en-US" dirty="0"/>
              <a:t>has consulted with the </a:t>
            </a:r>
            <a:r>
              <a:rPr lang="en-US" dirty="0" smtClean="0"/>
              <a:t>New Jersey Department </a:t>
            </a:r>
            <a:r>
              <a:rPr lang="en-US" dirty="0"/>
              <a:t>of Environmental </a:t>
            </a:r>
            <a:r>
              <a:rPr lang="en-US" dirty="0" smtClean="0"/>
              <a:t>Protection (“DEP”), the New Jersey Department </a:t>
            </a:r>
            <a:r>
              <a:rPr lang="en-US" dirty="0"/>
              <a:t>of </a:t>
            </a:r>
            <a:r>
              <a:rPr lang="en-US" dirty="0" smtClean="0"/>
              <a:t>Agriculture, </a:t>
            </a:r>
            <a:r>
              <a:rPr lang="en-US" dirty="0"/>
              <a:t>and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State Agriculture </a:t>
            </a:r>
            <a:r>
              <a:rPr lang="en-US" dirty="0"/>
              <a:t>Development Committee </a:t>
            </a:r>
            <a:r>
              <a:rPr lang="en-US" dirty="0" smtClean="0"/>
              <a:t>(“SADC”) to </a:t>
            </a:r>
            <a:r>
              <a:rPr lang="en-US" dirty="0"/>
              <a:t>develop recommendations for implementing the statute.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Siting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121B-78EE-4450-B27A-F0EF0E10A12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AA17-8AD0-49C4-8957-4AA7FDA53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42900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Agricultural Mitigation Guidelines</a:t>
            </a:r>
            <a:br>
              <a:rPr lang="en-US" b="1"/>
            </a:br>
            <a:r>
              <a:rPr lang="en-US" b="1"/>
              <a:t>Appendix B</a:t>
            </a:r>
            <a:r>
              <a:rPr lang="en-US" sz="2200"/>
              <a:t/>
            </a:r>
            <a:br>
              <a:rPr lang="en-US" sz="2200"/>
            </a:br>
            <a:r>
              <a:rPr lang="en-US" sz="2200"/>
              <a:t/>
            </a:r>
            <a:br>
              <a:rPr lang="en-US" sz="2200"/>
            </a:br>
            <a:r>
              <a:rPr lang="en-US" sz="1100"/>
              <a:t/>
            </a:r>
            <a:br>
              <a:rPr lang="en-US" sz="11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1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66DD-7CE6-4EA8-9F67-E17975D9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228601"/>
            <a:ext cx="8263890" cy="914399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A9226-3242-4EB8-8BB6-3E231A8C6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0" y="1295400"/>
            <a:ext cx="5035164" cy="4800599"/>
          </a:xfrm>
        </p:spPr>
        <p:txBody>
          <a:bodyPr anchor="t">
            <a:noAutofit/>
          </a:bodyPr>
          <a:lstStyle/>
          <a:p>
            <a:pPr marL="0">
              <a:spcBef>
                <a:spcPts val="0"/>
              </a:spcBef>
            </a:pPr>
            <a:r>
              <a:rPr lang="en-US" sz="1600" dirty="0" smtClean="0">
                <a:ea typeface="Calibri" panose="020F0502020204030204" pitchFamily="34" charset="0"/>
              </a:rPr>
              <a:t>Proposal </a:t>
            </a:r>
            <a:r>
              <a:rPr lang="en-US" sz="1600" dirty="0">
                <a:ea typeface="Calibri" panose="020F0502020204030204" pitchFamily="34" charset="0"/>
              </a:rPr>
              <a:t>developed by the NJDA and SADC to ensure the integrity of all agricultural lands impacted by grid scale solar development should there be a desire to return those lands agricultural use in the future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600" dirty="0">
                <a:ea typeface="Calibri" panose="020F0502020204030204" pitchFamily="34" charset="0"/>
              </a:rPr>
              <a:t>Prime and Statewide soil designations as specified by the USDA-NRCS SSURGO data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600" dirty="0">
                <a:ea typeface="Calibri" panose="020F0502020204030204" pitchFamily="34" charset="0"/>
              </a:rPr>
              <a:t>Recommended on solar development projects on agricultural lands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600" dirty="0">
                <a:ea typeface="Calibri" panose="020F0502020204030204" pitchFamily="34" charset="0"/>
              </a:rPr>
              <a:t>Required on solar development projects on Prime Agricultural and Statewide important soils within the Agricultural Development Area (ADA)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600" dirty="0">
                <a:ea typeface="Calibri" panose="020F0502020204030204" pitchFamily="34" charset="0"/>
              </a:rPr>
              <a:t>Intended to supplement the N.J. Standards for Soil Erosion and Sediment Control (N.J.S.A. 4:24-39 et seq.)</a:t>
            </a:r>
          </a:p>
          <a:p>
            <a:pPr marL="0">
              <a:spcBef>
                <a:spcPts val="0"/>
              </a:spcBef>
            </a:pPr>
            <a:endParaRPr lang="en-US" sz="1600" dirty="0"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1600" dirty="0">
                <a:ea typeface="Calibri" panose="020F0502020204030204" pitchFamily="34" charset="0"/>
              </a:rPr>
              <a:t>Does not alleviate the need to comply with other state and local </a:t>
            </a:r>
            <a:r>
              <a:rPr lang="en-US" sz="1600" dirty="0" smtClean="0">
                <a:ea typeface="Calibri" panose="020F0502020204030204" pitchFamily="34" charset="0"/>
              </a:rPr>
              <a:t>regulations</a:t>
            </a:r>
            <a:endParaRPr lang="en-US" sz="1600" dirty="0">
              <a:ea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BE574FE-94FE-4D4B-8ADE-36AF9FFF2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00" y="3426694"/>
            <a:ext cx="2474494" cy="32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8B6E11-8FAA-47D0-9740-EAB9028BC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00" y="1116347"/>
            <a:ext cx="2473635" cy="2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9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89FD9E-93EE-4D0E-8534-2B7DC8BFB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573" y="2815313"/>
            <a:ext cx="2306267" cy="3075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94EA88-7C1F-43AC-9FE9-72A50578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Project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B4045-255A-4CFF-B6AD-82A033436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002687"/>
            <a:ext cx="5890857" cy="448371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Existing Site Conditions</a:t>
            </a: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Identification of all soils by NRCS soils classification </a:t>
            </a: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Soil Compaction Baseline </a:t>
            </a: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Location of existing infrastructure</a:t>
            </a: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Identification of existing erosion</a:t>
            </a: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Consideration of organic farm operations either on site or adjacent to proposed project</a:t>
            </a: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00050" lvl="1" indent="0">
              <a:spcBef>
                <a:spcPts val="0"/>
              </a:spcBef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85813" lvl="1" indent="-385763">
              <a:spcBef>
                <a:spcPts val="0"/>
              </a:spcBef>
              <a:buFont typeface="+mj-lt"/>
              <a:buAutoNum type="alphaLcPeriod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85763" indent="-385763"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6CE23-DE82-438C-9A90-2C6211184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982" y="411708"/>
            <a:ext cx="1965278" cy="2807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EE9D49-FB51-4E80-A1FF-5851C05C3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" y="296844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64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9B22D-B869-4553-84ED-117704692E06}"/>
              </a:ext>
            </a:extLst>
          </p:cNvPr>
          <p:cNvSpPr/>
          <p:nvPr/>
        </p:nvSpPr>
        <p:spPr>
          <a:xfrm>
            <a:off x="4061196" y="283155"/>
            <a:ext cx="488731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Proposed Development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Designate a project inspector or environmental monitor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Identify ‘occupied area’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Identify temporary access roads and staging areas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Soil protection measures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Stormwater management measures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Repair of damaged infrastructure as necessary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Soil compaction mitigation measures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Soil stabilization measures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E5E802-EF59-4389-8FC8-66A5D4379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3" y="3316169"/>
            <a:ext cx="4707861" cy="2647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C9CAB6-4E72-4C82-82F8-C3BBE3859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" y="415476"/>
            <a:ext cx="3401895" cy="254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1F0186-E6DE-4E07-96BA-D063495A4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07" y="2922271"/>
            <a:ext cx="3611786" cy="20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4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7CBB30-5407-42D5-9305-1992A8B3526A}"/>
              </a:ext>
            </a:extLst>
          </p:cNvPr>
          <p:cNvSpPr/>
          <p:nvPr/>
        </p:nvSpPr>
        <p:spPr>
          <a:xfrm>
            <a:off x="304801" y="246444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Monitoring &amp; Remediation</a:t>
            </a:r>
          </a:p>
          <a:p>
            <a:pPr marL="785813" marR="0" lvl="1" indent="-385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Total of 6 years with alternate year evaluation</a:t>
            </a:r>
          </a:p>
          <a:p>
            <a:pPr marL="785813" marR="0" lvl="1" indent="-385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Record keeping</a:t>
            </a:r>
          </a:p>
          <a:p>
            <a:pPr marL="785813" marR="0" lvl="1" indent="-385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Bulk density testing </a:t>
            </a:r>
          </a:p>
          <a:p>
            <a:pPr marL="785813" marR="0" lvl="1" indent="-385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Repair of erosion and drainage issues</a:t>
            </a:r>
          </a:p>
          <a:p>
            <a:pPr marL="785813" marR="0" lvl="1" indent="-385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Revegetate areas of sparse vegetation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2EA821-AC7A-4C1D-AA1B-09F926BE1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91" y="3371297"/>
            <a:ext cx="4541870" cy="2237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E24600-E941-4239-857A-D0AC7AEFD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10939"/>
            <a:ext cx="4102746" cy="2893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DC8025-11D4-42F5-B26A-AA0911820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1" y="246444"/>
            <a:ext cx="4129860" cy="309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41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642D0D-4161-40F7-86D6-232BFF789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08" y="3135574"/>
            <a:ext cx="4057548" cy="2453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DCF062-3A06-4384-A879-3974311B0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47" y="520809"/>
            <a:ext cx="4540089" cy="2427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0F253C-1A2C-43E4-A5E5-CC2F75EB3A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9" y="3135574"/>
            <a:ext cx="3664436" cy="24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11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state your name and organization</a:t>
            </a:r>
          </a:p>
          <a:p>
            <a:r>
              <a:rPr lang="en-US" dirty="0"/>
              <a:t>Please </a:t>
            </a:r>
            <a:r>
              <a:rPr lang="en-US" dirty="0" smtClean="0"/>
              <a:t>limit </a:t>
            </a:r>
            <a:r>
              <a:rPr lang="en-US" dirty="0"/>
              <a:t>your comments to the specific matter at </a:t>
            </a:r>
            <a:r>
              <a:rPr lang="en-US" dirty="0" smtClean="0"/>
              <a:t>hand</a:t>
            </a:r>
            <a:endParaRPr lang="en-US" dirty="0"/>
          </a:p>
          <a:p>
            <a:r>
              <a:rPr lang="en-US" dirty="0"/>
              <a:t>Remain respectful of other commenters</a:t>
            </a:r>
          </a:p>
          <a:p>
            <a:r>
              <a:rPr lang="en-US" dirty="0" smtClean="0"/>
              <a:t>Please limit your comments to approximately 5 minutes</a:t>
            </a:r>
            <a:endParaRPr lang="en-US" dirty="0"/>
          </a:p>
          <a:p>
            <a:r>
              <a:rPr lang="en-US" dirty="0"/>
              <a:t>At 3:00 pm, we will take a 15 min break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Commenting ground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121B-78EE-4450-B27A-F0EF0E10A12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5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 comments</a:t>
            </a:r>
          </a:p>
        </p:txBody>
      </p:sp>
    </p:spTree>
    <p:extLst>
      <p:ext uri="{BB962C8B-B14F-4D97-AF65-F5344CB8AC3E}">
        <p14:creationId xmlns:p14="http://schemas.microsoft.com/office/powerpoint/2010/main" val="269668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9"/>
            <a:ext cx="8107726" cy="40368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is the </a:t>
            </a:r>
            <a:r>
              <a:rPr lang="en-US" dirty="0" smtClean="0"/>
              <a:t>third public </a:t>
            </a:r>
            <a:r>
              <a:rPr lang="en-US" dirty="0"/>
              <a:t>stakeholder meeting for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Docket # QO21101186</a:t>
            </a:r>
          </a:p>
          <a:p>
            <a:pPr marL="0" indent="0" algn="ctr">
              <a:buNone/>
            </a:pPr>
            <a:r>
              <a:rPr lang="en-US" sz="2400" dirty="0"/>
              <a:t>Competitive Solar Incentive (“CSI”) Program </a:t>
            </a:r>
          </a:p>
          <a:p>
            <a:pPr marL="0" indent="0" algn="ctr">
              <a:buNone/>
            </a:pPr>
            <a:r>
              <a:rPr lang="en-US" sz="2400" dirty="0"/>
              <a:t>pursuant to </a:t>
            </a:r>
            <a:r>
              <a:rPr lang="en-US" sz="2400" u="sng" dirty="0"/>
              <a:t>P.L.</a:t>
            </a:r>
            <a:r>
              <a:rPr lang="en-US" sz="2400" dirty="0"/>
              <a:t> </a:t>
            </a:r>
            <a:r>
              <a:rPr lang="en-US" sz="2400" dirty="0" smtClean="0"/>
              <a:t>2021, </a:t>
            </a:r>
            <a:r>
              <a:rPr lang="en-US" sz="2400" u="sng" dirty="0" smtClean="0"/>
              <a:t>c.</a:t>
            </a:r>
            <a:r>
              <a:rPr lang="en-US" sz="2400" dirty="0" smtClean="0"/>
              <a:t>169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meeting will focus on </a:t>
            </a:r>
            <a:r>
              <a:rPr lang="en-US" dirty="0" smtClean="0"/>
              <a:t>Appendix B of the Solar Siting </a:t>
            </a:r>
            <a:r>
              <a:rPr lang="en-US" dirty="0"/>
              <a:t>Straw Proposal released on March 16, 2022.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121B-78EE-4450-B27A-F0EF0E10A1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The meeting will resume at 3:15 PM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121B-78EE-4450-B27A-F0EF0E10A12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 comments</a:t>
            </a:r>
          </a:p>
        </p:txBody>
      </p:sp>
    </p:spTree>
    <p:extLst>
      <p:ext uri="{BB962C8B-B14F-4D97-AF65-F5344CB8AC3E}">
        <p14:creationId xmlns:p14="http://schemas.microsoft.com/office/powerpoint/2010/main" val="15265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590CFC-4A54-4106-B59B-3EEE90582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3743"/>
            <a:ext cx="7886700" cy="4218745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dirty="0" smtClean="0"/>
              <a:t>initial deadline </a:t>
            </a:r>
            <a:r>
              <a:rPr lang="en-US" sz="1800" dirty="0"/>
              <a:t>for comments on the Siting Straw is </a:t>
            </a:r>
            <a:r>
              <a:rPr lang="en-US" sz="1800" b="1" dirty="0"/>
              <a:t>5:00 p.m. ET on Friday, April 22, </a:t>
            </a:r>
            <a:r>
              <a:rPr lang="en-US" sz="1800" b="1" dirty="0" smtClean="0"/>
              <a:t>2022</a:t>
            </a:r>
            <a:r>
              <a:rPr lang="en-US" sz="1800" dirty="0" smtClean="0"/>
              <a:t>. Possible extension due to stakeholder request.</a:t>
            </a:r>
            <a:endParaRPr lang="en-US" sz="1800" dirty="0"/>
          </a:p>
          <a:p>
            <a:r>
              <a:rPr lang="en-US" sz="1800" dirty="0"/>
              <a:t>Please submit comments directly to Docket No. </a:t>
            </a:r>
            <a:r>
              <a:rPr lang="en-US" sz="1800" b="1" dirty="0"/>
              <a:t>QO21101186</a:t>
            </a:r>
            <a:r>
              <a:rPr lang="en-US" sz="1800" dirty="0"/>
              <a:t>, using the “Post Comments” button on the </a:t>
            </a:r>
            <a:r>
              <a:rPr lang="en-US" sz="1800" dirty="0" smtClean="0"/>
              <a:t>NJBPU’s </a:t>
            </a:r>
            <a:r>
              <a:rPr lang="en-US" sz="1800" dirty="0"/>
              <a:t>Public Document Search tool.  </a:t>
            </a:r>
          </a:p>
          <a:p>
            <a:r>
              <a:rPr lang="en-US" sz="1800" dirty="0"/>
              <a:t>Comments are considered “public documents” for purposes of the State’s Open Public Records Act and any confidential information should be submitted in accordance with the procedures set forth in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N.J.A.C</a:t>
            </a:r>
            <a:r>
              <a:rPr lang="en-US" sz="1800" dirty="0"/>
              <a:t>. 14:1-12.3.  </a:t>
            </a:r>
          </a:p>
          <a:p>
            <a:r>
              <a:rPr lang="en-US" sz="1800" dirty="0"/>
              <a:t>Written comments may also be submitted to: </a:t>
            </a:r>
          </a:p>
          <a:p>
            <a:pPr marL="408051" lvl="2" indent="0">
              <a:buNone/>
            </a:pPr>
            <a:r>
              <a:rPr lang="en-US" sz="1800" dirty="0"/>
              <a:t>Secretary of the Board  </a:t>
            </a:r>
          </a:p>
          <a:p>
            <a:pPr marL="408051" lvl="2" indent="0">
              <a:buNone/>
            </a:pPr>
            <a:r>
              <a:rPr lang="en-US" sz="1800" dirty="0"/>
              <a:t>44 South Clinton Avenue, 1st Floor  </a:t>
            </a:r>
          </a:p>
          <a:p>
            <a:pPr marL="408051" lvl="2" indent="0">
              <a:buNone/>
            </a:pPr>
            <a:r>
              <a:rPr lang="en-US" sz="1800" dirty="0"/>
              <a:t>Post Office Box 350  </a:t>
            </a:r>
          </a:p>
          <a:p>
            <a:pPr marL="408051" lvl="2" indent="0">
              <a:buNone/>
            </a:pPr>
            <a:r>
              <a:rPr lang="en-US" sz="1800" dirty="0"/>
              <a:t>Trenton, NJ 08625-0350  </a:t>
            </a:r>
          </a:p>
          <a:p>
            <a:pPr marL="408051" lvl="2" indent="0">
              <a:buNone/>
            </a:pPr>
            <a:r>
              <a:rPr lang="en-US" sz="1800" dirty="0"/>
              <a:t>Phone: 609-292-1599  </a:t>
            </a:r>
          </a:p>
          <a:p>
            <a:pPr marL="408051" lvl="2" indent="0">
              <a:buNone/>
            </a:pPr>
            <a:r>
              <a:rPr lang="en-US" sz="1800" dirty="0"/>
              <a:t>Email: board.secretary@bpu.nj.gov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E3C9C-B87C-444E-9CD1-3952F6E4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90AD-FA6F-AC4B-8DD5-8F16113E1AE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23487D-811C-431D-82EB-92E94D39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Written Stakeholder Comment Guidelines</a:t>
            </a:r>
          </a:p>
        </p:txBody>
      </p:sp>
    </p:spTree>
    <p:extLst>
      <p:ext uri="{BB962C8B-B14F-4D97-AF65-F5344CB8AC3E}">
        <p14:creationId xmlns:p14="http://schemas.microsoft.com/office/powerpoint/2010/main" val="34028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012222"/>
            <a:ext cx="8402742" cy="1391077"/>
          </a:xfrm>
        </p:spPr>
        <p:txBody>
          <a:bodyPr/>
          <a:lstStyle/>
          <a:p>
            <a:pPr algn="ctr"/>
            <a:r>
              <a:rPr lang="en-US" sz="2800" dirty="0"/>
              <a:t>THANK YOU – Let’s continue the conversation</a:t>
            </a:r>
            <a:r>
              <a:rPr lang="en-US" sz="2800"/>
              <a:t/>
            </a:r>
            <a:br>
              <a:rPr lang="en-US" sz="2800"/>
            </a:br>
            <a:r>
              <a:rPr lang="en-US" sz="1800" b="0" smtClean="0"/>
              <a:t>veronique.oomen@bpu.nj.gov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3398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All attendees will be automatically </a:t>
            </a:r>
            <a:r>
              <a:rPr lang="en-US" dirty="0" smtClean="0"/>
              <a:t>muted.</a:t>
            </a:r>
            <a:endParaRPr lang="en-US" dirty="0"/>
          </a:p>
          <a:p>
            <a:r>
              <a:rPr lang="en-US" dirty="0"/>
              <a:t>Questions? Please use the “Q &amp; A” function in </a:t>
            </a:r>
            <a:r>
              <a:rPr lang="en-US" dirty="0" smtClean="0"/>
              <a:t>Zoom.</a:t>
            </a:r>
            <a:endParaRPr lang="en-US" dirty="0"/>
          </a:p>
          <a:p>
            <a:r>
              <a:rPr lang="en-US" dirty="0"/>
              <a:t>Please note that the “Chat” function in Zoom is not available for this </a:t>
            </a:r>
            <a:r>
              <a:rPr lang="en-US" dirty="0" smtClean="0"/>
              <a:t>meeting.</a:t>
            </a:r>
            <a:endParaRPr lang="en-US" dirty="0"/>
          </a:p>
          <a:p>
            <a:r>
              <a:rPr lang="en-US" dirty="0"/>
              <a:t>This meeting is being recorded. </a:t>
            </a:r>
            <a:r>
              <a:rPr lang="en-US" dirty="0" smtClean="0"/>
              <a:t>By attending and participating in this meeting, you acknowledge and consent to being recorded.</a:t>
            </a:r>
          </a:p>
          <a:p>
            <a:r>
              <a:rPr lang="en-US" dirty="0" smtClean="0"/>
              <a:t>A </a:t>
            </a:r>
            <a:r>
              <a:rPr lang="en-US" dirty="0"/>
              <a:t>copy of the recording and slides will be made available on the </a:t>
            </a:r>
            <a:r>
              <a:rPr lang="en-US" dirty="0" smtClean="0"/>
              <a:t>New Jersey Board of Public Utilities (“NJBPU”) </a:t>
            </a:r>
            <a:r>
              <a:rPr lang="en-US" dirty="0"/>
              <a:t>website:</a:t>
            </a:r>
            <a:br>
              <a:rPr lang="en-US" dirty="0"/>
            </a:br>
            <a:r>
              <a:rPr lang="en-US" dirty="0"/>
              <a:t>https://www.nj.gov/bpu/newsroom/public/ 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Webinar Instruction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121B-78EE-4450-B27A-F0EF0E10A1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7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presentation is provided for informational purposes </a:t>
            </a:r>
            <a:r>
              <a:rPr lang="en-US" dirty="0" smtClean="0"/>
              <a:t>only and </a:t>
            </a:r>
            <a:r>
              <a:rPr lang="en-US" dirty="0"/>
              <a:t>should not be taken to represent the views of </a:t>
            </a:r>
            <a:r>
              <a:rPr lang="en-US" dirty="0" smtClean="0"/>
              <a:t>the NJBPU, </a:t>
            </a:r>
            <a:r>
              <a:rPr lang="en-US" dirty="0"/>
              <a:t>its Commissioners, or the </a:t>
            </a:r>
            <a:r>
              <a:rPr lang="en-US" dirty="0" smtClean="0"/>
              <a:t>State of </a:t>
            </a:r>
            <a:r>
              <a:rPr lang="en-US" dirty="0"/>
              <a:t>New Jersey.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Please </a:t>
            </a:r>
            <a:r>
              <a:rPr lang="en-US" dirty="0"/>
              <a:t>be aware that any information </a:t>
            </a:r>
            <a:r>
              <a:rPr lang="en-US" dirty="0" smtClean="0"/>
              <a:t>presented is </a:t>
            </a:r>
            <a:r>
              <a:rPr lang="en-US" dirty="0"/>
              <a:t>subject to change if there are changes to New </a:t>
            </a:r>
            <a:r>
              <a:rPr lang="en-US" dirty="0" smtClean="0"/>
              <a:t>Jersey statutes</a:t>
            </a:r>
            <a:r>
              <a:rPr lang="en-US" dirty="0"/>
              <a:t>, rules, or policies.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All viewers are responsible for ensuring that they rely only on current legal authority regarding the matters covered in the presentation.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Disclaimer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121B-78EE-4450-B27A-F0EF0E10A1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590CFC-4A54-4106-B59B-3EEE90582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3743"/>
            <a:ext cx="7886700" cy="4218745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dirty="0" smtClean="0"/>
              <a:t>initial deadline </a:t>
            </a:r>
            <a:r>
              <a:rPr lang="en-US" sz="1800" dirty="0"/>
              <a:t>for comments on the Siting Straw is </a:t>
            </a:r>
            <a:r>
              <a:rPr lang="en-US" sz="1800" b="1" dirty="0"/>
              <a:t>5:00 p.m. ET on Friday, April 22, </a:t>
            </a:r>
            <a:r>
              <a:rPr lang="en-US" sz="1800" b="1" dirty="0" smtClean="0"/>
              <a:t>2022</a:t>
            </a:r>
            <a:r>
              <a:rPr lang="en-US" sz="1800" dirty="0" smtClean="0"/>
              <a:t>. Possible extension due to stakeholder request.</a:t>
            </a:r>
            <a:endParaRPr lang="en-US" sz="1800" dirty="0"/>
          </a:p>
          <a:p>
            <a:r>
              <a:rPr lang="en-US" sz="1800" dirty="0"/>
              <a:t>Please submit comments directly to Docket No. </a:t>
            </a:r>
            <a:r>
              <a:rPr lang="en-US" sz="1800" b="1" dirty="0"/>
              <a:t>QO21101186</a:t>
            </a:r>
            <a:r>
              <a:rPr lang="en-US" sz="1800" dirty="0"/>
              <a:t>, using the “Post Comments” button on the </a:t>
            </a:r>
            <a:r>
              <a:rPr lang="en-US" sz="1800" dirty="0" smtClean="0"/>
              <a:t>NJBPU’s </a:t>
            </a:r>
            <a:r>
              <a:rPr lang="en-US" sz="1800" dirty="0"/>
              <a:t>Public Document Search tool.  </a:t>
            </a:r>
          </a:p>
          <a:p>
            <a:r>
              <a:rPr lang="en-US" sz="1800" dirty="0"/>
              <a:t>Comments are considered “public documents” for purposes of the State’s Open Public Records Act and any confidential information should be submitted in accordance with the procedures set forth in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N.J.A.C</a:t>
            </a:r>
            <a:r>
              <a:rPr lang="en-US" sz="1800" dirty="0"/>
              <a:t>. 14:1-12.3.  </a:t>
            </a:r>
          </a:p>
          <a:p>
            <a:r>
              <a:rPr lang="en-US" sz="1800" dirty="0"/>
              <a:t>Written comments may also be submitted to: </a:t>
            </a:r>
          </a:p>
          <a:p>
            <a:pPr marL="408051" lvl="2" indent="0">
              <a:buNone/>
            </a:pPr>
            <a:r>
              <a:rPr lang="en-US" sz="1800" dirty="0"/>
              <a:t>Secretary of the Board  </a:t>
            </a:r>
          </a:p>
          <a:p>
            <a:pPr marL="408051" lvl="2" indent="0">
              <a:buNone/>
            </a:pPr>
            <a:r>
              <a:rPr lang="en-US" sz="1800" dirty="0"/>
              <a:t>44 South Clinton Avenue, 1st Floor  </a:t>
            </a:r>
          </a:p>
          <a:p>
            <a:pPr marL="408051" lvl="2" indent="0">
              <a:buNone/>
            </a:pPr>
            <a:r>
              <a:rPr lang="en-US" sz="1800" dirty="0"/>
              <a:t>Post Office Box 350  </a:t>
            </a:r>
          </a:p>
          <a:p>
            <a:pPr marL="408051" lvl="2" indent="0">
              <a:buNone/>
            </a:pPr>
            <a:r>
              <a:rPr lang="en-US" sz="1800" dirty="0"/>
              <a:t>Trenton, NJ 08625-0350  </a:t>
            </a:r>
          </a:p>
          <a:p>
            <a:pPr marL="408051" lvl="2" indent="0">
              <a:buNone/>
            </a:pPr>
            <a:r>
              <a:rPr lang="en-US" sz="1800" dirty="0"/>
              <a:t>Phone: 609-292-1599  </a:t>
            </a:r>
          </a:p>
          <a:p>
            <a:pPr marL="408051" lvl="2" indent="0">
              <a:buNone/>
            </a:pPr>
            <a:r>
              <a:rPr lang="en-US" sz="1800" dirty="0"/>
              <a:t>Email: board.secretary@bpu.nj.gov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E3C9C-B87C-444E-9CD1-3952F6E4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790AD-FA6F-AC4B-8DD5-8F16113E1AE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23487D-811C-431D-82EB-92E94D39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Written Stakeholder Comment Guidelines</a:t>
            </a:r>
          </a:p>
        </p:txBody>
      </p:sp>
    </p:spTree>
    <p:extLst>
      <p:ext uri="{BB962C8B-B14F-4D97-AF65-F5344CB8AC3E}">
        <p14:creationId xmlns:p14="http://schemas.microsoft.com/office/powerpoint/2010/main" val="69700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latin typeface="Arial"/>
                <a:cs typeface="Arial"/>
              </a:rPr>
              <a:t>Background review</a:t>
            </a:r>
          </a:p>
          <a:p>
            <a:r>
              <a:rPr lang="en-US" sz="2000" dirty="0" smtClean="0">
                <a:latin typeface="Arial"/>
                <a:cs typeface="Arial"/>
              </a:rPr>
              <a:t>Agriculture presentation on today’s focus areas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Existing Site Conditions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Development Guidelines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Monitoring and Remediation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Stakeholder </a:t>
            </a:r>
            <a:r>
              <a:rPr lang="en-US" sz="2000" dirty="0">
                <a:latin typeface="Arial"/>
                <a:cs typeface="Arial"/>
              </a:rPr>
              <a:t>Comment Guidelines</a:t>
            </a:r>
          </a:p>
          <a:p>
            <a:r>
              <a:rPr lang="en-US" sz="2000" dirty="0">
                <a:latin typeface="Arial"/>
                <a:cs typeface="Arial"/>
              </a:rPr>
              <a:t>Stakeholder Comment Session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121B-78EE-4450-B27A-F0EF0E10A1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Poll: Participants</a:t>
            </a:r>
          </a:p>
        </p:txBody>
      </p:sp>
    </p:spTree>
    <p:extLst>
      <p:ext uri="{BB962C8B-B14F-4D97-AF65-F5344CB8AC3E}">
        <p14:creationId xmlns:p14="http://schemas.microsoft.com/office/powerpoint/2010/main" val="59167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513115"/>
            <a:ext cx="7886700" cy="47244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latin typeface="Arial"/>
                <a:cs typeface="Arial"/>
              </a:rPr>
              <a:t>Solar Act of 2021 and </a:t>
            </a:r>
            <a:r>
              <a:rPr lang="en-US" sz="2400" b="1" dirty="0" err="1">
                <a:latin typeface="Arial"/>
                <a:cs typeface="Arial"/>
              </a:rPr>
              <a:t>SuSI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Program</a:t>
            </a:r>
          </a:p>
          <a:p>
            <a:pPr marL="0" indent="0">
              <a:buNone/>
            </a:pPr>
            <a:endParaRPr lang="en-US" sz="2400" b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•  The Solar Act of 2021, </a:t>
            </a:r>
            <a:r>
              <a:rPr lang="en-US" sz="2400" u="sng" dirty="0" smtClean="0">
                <a:latin typeface="Arial"/>
                <a:cs typeface="Arial"/>
              </a:rPr>
              <a:t>P.L.</a:t>
            </a:r>
            <a:r>
              <a:rPr lang="en-US" sz="2400" dirty="0" smtClean="0">
                <a:latin typeface="Arial"/>
                <a:cs typeface="Arial"/>
              </a:rPr>
              <a:t> 2021, </a:t>
            </a:r>
            <a:r>
              <a:rPr lang="en-US" sz="2400" u="sng" dirty="0" smtClean="0">
                <a:latin typeface="Arial"/>
                <a:cs typeface="Arial"/>
              </a:rPr>
              <a:t>c.</a:t>
            </a:r>
            <a:r>
              <a:rPr lang="en-US" sz="2400" dirty="0" smtClean="0">
                <a:latin typeface="Arial"/>
                <a:cs typeface="Arial"/>
              </a:rPr>
              <a:t>169 (“Solar Act”), signed by Governor Murphy on July 9, 2021, directs the NJBPU to establish a comprehensive program to provide incentives for the development of at least 3,750 </a:t>
            </a:r>
            <a:r>
              <a:rPr lang="en-US" sz="2400" dirty="0">
                <a:latin typeface="Arial"/>
                <a:cs typeface="Arial"/>
              </a:rPr>
              <a:t>M</a:t>
            </a:r>
            <a:r>
              <a:rPr lang="en-US" sz="2400" dirty="0" smtClean="0">
                <a:latin typeface="Arial"/>
                <a:cs typeface="Arial"/>
              </a:rPr>
              <a:t>egawatts (“MW”) of new solar power generation by 2026. </a:t>
            </a: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• </a:t>
            </a:r>
            <a:r>
              <a:rPr lang="en-US" sz="2400" dirty="0">
                <a:latin typeface="Arial"/>
                <a:cs typeface="Arial"/>
              </a:rPr>
              <a:t>The </a:t>
            </a:r>
            <a:r>
              <a:rPr lang="en-US" sz="2400" dirty="0" smtClean="0">
                <a:latin typeface="Arial"/>
                <a:cs typeface="Arial"/>
              </a:rPr>
              <a:t>Board took a significant step in implementing the Solar Act by establishing the Successor Solar Incentive (“</a:t>
            </a:r>
            <a:r>
              <a:rPr lang="en-US" sz="2400" dirty="0" err="1" smtClean="0">
                <a:latin typeface="Arial"/>
                <a:cs typeface="Arial"/>
              </a:rPr>
              <a:t>SuSI</a:t>
            </a:r>
            <a:r>
              <a:rPr lang="en-US" sz="2400" dirty="0" smtClean="0">
                <a:latin typeface="Arial"/>
                <a:cs typeface="Arial"/>
              </a:rPr>
              <a:t>”) Program on July 28, 2021.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Program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121B-78EE-4450-B27A-F0EF0E10A12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7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714501"/>
            <a:ext cx="7886700" cy="41479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The </a:t>
            </a:r>
            <a:r>
              <a:rPr lang="en-US" sz="2000" dirty="0" err="1">
                <a:latin typeface="Arial"/>
                <a:cs typeface="Arial"/>
              </a:rPr>
              <a:t>SuSI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Program</a:t>
            </a:r>
            <a:r>
              <a:rPr lang="en-US" sz="2000" dirty="0">
                <a:latin typeface="Arial"/>
                <a:cs typeface="Arial"/>
              </a:rPr>
              <a:t>, pursuant to the Solar </a:t>
            </a:r>
            <a:r>
              <a:rPr lang="en-US" sz="2000" dirty="0" smtClean="0">
                <a:latin typeface="Arial"/>
                <a:cs typeface="Arial"/>
              </a:rPr>
              <a:t>Act, </a:t>
            </a:r>
            <a:r>
              <a:rPr lang="en-US" sz="2000" dirty="0">
                <a:latin typeface="Arial"/>
                <a:cs typeface="Arial"/>
              </a:rPr>
              <a:t>consists of two parts</a:t>
            </a:r>
            <a:r>
              <a:rPr lang="en-US" sz="2000" dirty="0" smtClean="0">
                <a:latin typeface="Arial"/>
                <a:cs typeface="Arial"/>
              </a:rPr>
              <a:t>:</a:t>
            </a: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u="sng" dirty="0" smtClean="0">
                <a:latin typeface="Arial"/>
                <a:cs typeface="Arial"/>
              </a:rPr>
              <a:t>Part 1</a:t>
            </a:r>
          </a:p>
          <a:p>
            <a:r>
              <a:rPr lang="en-US" sz="2000" dirty="0" smtClean="0">
                <a:latin typeface="Arial"/>
                <a:cs typeface="Arial"/>
              </a:rPr>
              <a:t>A program </a:t>
            </a:r>
            <a:r>
              <a:rPr lang="en-US" sz="2000" b="1" dirty="0" smtClean="0">
                <a:latin typeface="Arial"/>
                <a:cs typeface="Arial"/>
              </a:rPr>
              <a:t>for Small </a:t>
            </a:r>
            <a:r>
              <a:rPr lang="en-US" sz="2000" b="1" dirty="0">
                <a:latin typeface="Arial"/>
                <a:cs typeface="Arial"/>
              </a:rPr>
              <a:t>Solar </a:t>
            </a:r>
            <a:r>
              <a:rPr lang="en-US" sz="2000" b="1" dirty="0" smtClean="0">
                <a:latin typeface="Arial"/>
                <a:cs typeface="Arial"/>
              </a:rPr>
              <a:t>Facilities</a:t>
            </a:r>
            <a:r>
              <a:rPr lang="en-US" sz="2000" dirty="0" smtClean="0">
                <a:latin typeface="Arial"/>
                <a:cs typeface="Arial"/>
              </a:rPr>
              <a:t>, called </a:t>
            </a:r>
            <a:r>
              <a:rPr lang="en-US" sz="2000" dirty="0">
                <a:latin typeface="Arial"/>
                <a:cs typeface="Arial"/>
              </a:rPr>
              <a:t>the </a:t>
            </a:r>
            <a:r>
              <a:rPr lang="en-US" sz="2000" b="1" dirty="0">
                <a:latin typeface="Arial"/>
                <a:cs typeface="Arial"/>
              </a:rPr>
              <a:t>Administratively Determined Incentive (“ADI”) </a:t>
            </a:r>
            <a:r>
              <a:rPr lang="en-US" sz="2000" b="1" dirty="0" smtClean="0">
                <a:latin typeface="Arial"/>
                <a:cs typeface="Arial"/>
              </a:rPr>
              <a:t>Program</a:t>
            </a:r>
            <a:endParaRPr lang="en-US" sz="2000" b="1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All net metered residential solar installations</a:t>
            </a:r>
          </a:p>
          <a:p>
            <a:pPr lvl="1"/>
            <a:r>
              <a:rPr lang="en-US" dirty="0">
                <a:latin typeface="Arial"/>
                <a:cs typeface="Arial"/>
              </a:rPr>
              <a:t>Net metered commercial solar installations of 5 </a:t>
            </a:r>
            <a:r>
              <a:rPr lang="en-US" dirty="0" smtClean="0">
                <a:latin typeface="Arial"/>
                <a:cs typeface="Arial"/>
              </a:rPr>
              <a:t>MW </a:t>
            </a:r>
            <a:r>
              <a:rPr lang="en-US" dirty="0">
                <a:latin typeface="Arial"/>
                <a:cs typeface="Arial"/>
              </a:rPr>
              <a:t>or smaller</a:t>
            </a:r>
          </a:p>
          <a:p>
            <a:pPr lvl="1"/>
            <a:r>
              <a:rPr lang="en-US" dirty="0">
                <a:latin typeface="Arial"/>
                <a:cs typeface="Arial"/>
              </a:rPr>
              <a:t>A temporary program for grid supply solar installations previously covered under “Subsection (t)”</a:t>
            </a:r>
          </a:p>
          <a:p>
            <a:pPr lvl="1"/>
            <a:r>
              <a:rPr lang="en-US" dirty="0">
                <a:latin typeface="Arial"/>
                <a:cs typeface="Arial"/>
              </a:rPr>
              <a:t>The Community Solar program</a:t>
            </a:r>
          </a:p>
          <a:p>
            <a:pPr marL="685800" lvl="2" indent="0">
              <a:buNone/>
            </a:pPr>
            <a:r>
              <a:rPr lang="en-US" sz="1800" dirty="0">
                <a:latin typeface="Arial"/>
                <a:cs typeface="Arial"/>
              </a:rPr>
              <a:t>Note: Design of the permanent Community Solar program </a:t>
            </a:r>
            <a:r>
              <a:rPr lang="en-US" sz="1800">
                <a:latin typeface="Arial"/>
                <a:cs typeface="Arial"/>
              </a:rPr>
              <a:t>is </a:t>
            </a:r>
            <a:r>
              <a:rPr lang="en-US" sz="1800" smtClean="0">
                <a:latin typeface="Arial"/>
                <a:cs typeface="Arial"/>
              </a:rPr>
              <a:t>the subject </a:t>
            </a:r>
            <a:r>
              <a:rPr lang="en-US" sz="1800" dirty="0">
                <a:latin typeface="Arial"/>
                <a:cs typeface="Arial"/>
              </a:rPr>
              <a:t>of another proceeding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Arial"/>
                <a:cs typeface="Arial"/>
              </a:rPr>
              <a:t>The ADI </a:t>
            </a:r>
            <a:r>
              <a:rPr lang="en-US" dirty="0" smtClean="0">
                <a:latin typeface="Arial"/>
                <a:cs typeface="Arial"/>
              </a:rPr>
              <a:t>Program </a:t>
            </a:r>
            <a:r>
              <a:rPr lang="en-US" dirty="0">
                <a:latin typeface="Arial"/>
                <a:cs typeface="Arial"/>
              </a:rPr>
              <a:t>has been </a:t>
            </a:r>
            <a:r>
              <a:rPr lang="en-US" dirty="0" smtClean="0">
                <a:latin typeface="Arial"/>
                <a:cs typeface="Arial"/>
              </a:rPr>
              <a:t>open for new registrations since </a:t>
            </a:r>
            <a:r>
              <a:rPr lang="en-US" dirty="0">
                <a:latin typeface="Arial"/>
                <a:cs typeface="Arial"/>
              </a:rPr>
              <a:t>August 28, </a:t>
            </a:r>
            <a:r>
              <a:rPr lang="en-US" dirty="0" smtClean="0">
                <a:latin typeface="Arial"/>
                <a:cs typeface="Arial"/>
              </a:rPr>
              <a:t>2021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SuSI</a:t>
            </a:r>
            <a:r>
              <a:rPr lang="en-US" dirty="0"/>
              <a:t> </a:t>
            </a:r>
            <a:r>
              <a:rPr lang="en-US" dirty="0" smtClean="0"/>
              <a:t>Program – Part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121B-78EE-4450-B27A-F0EF0E10A12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Y20 Theme">
  <a:themeElements>
    <a:clrScheme name="NJBP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9035"/>
      </a:accent1>
      <a:accent2>
        <a:srgbClr val="147BD1"/>
      </a:accent2>
      <a:accent3>
        <a:srgbClr val="EAAA00"/>
      </a:accent3>
      <a:accent4>
        <a:srgbClr val="006778"/>
      </a:accent4>
      <a:accent5>
        <a:srgbClr val="627D77"/>
      </a:accent5>
      <a:accent6>
        <a:srgbClr val="5E97AF"/>
      </a:accent6>
      <a:hlink>
        <a:srgbClr val="77C19A"/>
      </a:hlink>
      <a:folHlink>
        <a:srgbClr val="D0C883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an Energy PPT October 2019" id="{44A99DF6-BA32-427F-92B3-C530AFC5CF5B}" vid="{E5B10083-61A6-4197-8B9E-D4245668C2CB}"/>
    </a:ext>
  </a:extLst>
</a:theme>
</file>

<file path=ppt/theme/theme2.xml><?xml version="1.0" encoding="utf-8"?>
<a:theme xmlns:a="http://schemas.openxmlformats.org/drawingml/2006/main" name="Presentation/Program overvi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an Energy PPT October 2019" id="{44A99DF6-BA32-427F-92B3-C530AFC5CF5B}" vid="{B0F8F6DA-9C3A-4B1D-9289-36A982545BDA}"/>
    </a:ext>
  </a:extLst>
</a:theme>
</file>

<file path=ppt/theme/theme3.xml><?xml version="1.0" encoding="utf-8"?>
<a:theme xmlns:a="http://schemas.openxmlformats.org/drawingml/2006/main" name="Section Detail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an Energy PPT October 2019" id="{44A99DF6-BA32-427F-92B3-C530AFC5CF5B}" vid="{62FFF66D-EAD6-4486-B17C-86426ABA1499}"/>
    </a:ext>
  </a:extLst>
</a:theme>
</file>

<file path=ppt/theme/theme4.xml><?xml version="1.0" encoding="utf-8"?>
<a:theme xmlns:a="http://schemas.openxmlformats.org/drawingml/2006/main" name="1_Presentation/Program overvie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an Energy PPT October 2019" id="{44A99DF6-BA32-427F-92B3-C530AFC5CF5B}" vid="{3292E305-C4ED-4EE1-BE9C-8C9D340CADF1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EA5DC87340714681EE29FD2BD9871E" ma:contentTypeVersion="11" ma:contentTypeDescription="Create a new document." ma:contentTypeScope="" ma:versionID="efb6c05340fa097f680565e6e70a93bf">
  <xsd:schema xmlns:xsd="http://www.w3.org/2001/XMLSchema" xmlns:xs="http://www.w3.org/2001/XMLSchema" xmlns:p="http://schemas.microsoft.com/office/2006/metadata/properties" xmlns:ns3="843340e8-ccce-40d8-8933-0bed4edf7537" xmlns:ns4="0dc394d3-8711-49f5-843c-674610688489" targetNamespace="http://schemas.microsoft.com/office/2006/metadata/properties" ma:root="true" ma:fieldsID="e1a3ccd3a6b469849909c4e852a55608" ns3:_="" ns4:_="">
    <xsd:import namespace="843340e8-ccce-40d8-8933-0bed4edf7537"/>
    <xsd:import namespace="0dc394d3-8711-49f5-843c-6746106884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340e8-ccce-40d8-8933-0bed4edf75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c394d3-8711-49f5-843c-67461068848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A54099-9DEE-44A0-9864-5AFCAB592D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3340e8-ccce-40d8-8933-0bed4edf7537"/>
    <ds:schemaRef ds:uri="0dc394d3-8711-49f5-843c-6746106884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4DA021-25B9-4806-B696-A7F786D8C48C}">
  <ds:schemaRefs>
    <ds:schemaRef ds:uri="http://schemas.microsoft.com/office/2006/documentManagement/types"/>
    <ds:schemaRef ds:uri="0dc394d3-8711-49f5-843c-674610688489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43340e8-ccce-40d8-8933-0bed4edf753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68D4F02-C926-4DAD-8D26-96F8C5EAA8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Clean Energy PPT October 2019</Template>
  <TotalTime>704</TotalTime>
  <Words>1195</Words>
  <Application>Microsoft Office PowerPoint</Application>
  <PresentationFormat>On-screen Show (4:3)</PresentationFormat>
  <Paragraphs>161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ＭＳ Ｐゴシック</vt:lpstr>
      <vt:lpstr>Arial</vt:lpstr>
      <vt:lpstr>Arial Unicode MS</vt:lpstr>
      <vt:lpstr>Calibri</vt:lpstr>
      <vt:lpstr>Calibri Light</vt:lpstr>
      <vt:lpstr>Helvetica Condensed</vt:lpstr>
      <vt:lpstr>Helvetica Neue</vt:lpstr>
      <vt:lpstr>Lato Light</vt:lpstr>
      <vt:lpstr>Trebuchet MS</vt:lpstr>
      <vt:lpstr>Wingdings</vt:lpstr>
      <vt:lpstr>FY20 Theme</vt:lpstr>
      <vt:lpstr>Presentation/Program overview</vt:lpstr>
      <vt:lpstr>Section Details</vt:lpstr>
      <vt:lpstr>1_Presentation/Program overview</vt:lpstr>
      <vt:lpstr>1_Office Theme</vt:lpstr>
      <vt:lpstr>PowerPoint Presentation</vt:lpstr>
      <vt:lpstr>Welcome</vt:lpstr>
      <vt:lpstr>Webinar Instruction Page</vt:lpstr>
      <vt:lpstr>Disclaimer</vt:lpstr>
      <vt:lpstr>Written Stakeholder Comment Guidelines</vt:lpstr>
      <vt:lpstr>Agenda</vt:lpstr>
      <vt:lpstr>Poll: Participants</vt:lpstr>
      <vt:lpstr>Solar Program Background</vt:lpstr>
      <vt:lpstr>The SuSI Program – Part 1</vt:lpstr>
      <vt:lpstr>The SuSI Program – Part 2</vt:lpstr>
      <vt:lpstr>Siting Background</vt:lpstr>
      <vt:lpstr>Agricultural Mitigation Guidelines Appendix B   </vt:lpstr>
      <vt:lpstr>Introduction</vt:lpstr>
      <vt:lpstr>Project Development</vt:lpstr>
      <vt:lpstr>PowerPoint Presentation</vt:lpstr>
      <vt:lpstr>PowerPoint Presentation</vt:lpstr>
      <vt:lpstr>PowerPoint Presentation</vt:lpstr>
      <vt:lpstr>Commenting ground rules</vt:lpstr>
      <vt:lpstr>Stakeholder comments</vt:lpstr>
      <vt:lpstr>Break</vt:lpstr>
      <vt:lpstr>Stakeholder comments</vt:lpstr>
      <vt:lpstr>Written Stakeholder Comment Guidelines</vt:lpstr>
      <vt:lpstr>THANK YOU – Let’s continue the conversation veronique.oomen@bpu.nj.gov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Oomen, Veronique [BPU]</dc:creator>
  <cp:lastModifiedBy>Oomen, Veronique [BPU]</cp:lastModifiedBy>
  <cp:revision>106</cp:revision>
  <dcterms:created xsi:type="dcterms:W3CDTF">2021-11-17T14:25:44Z</dcterms:created>
  <dcterms:modified xsi:type="dcterms:W3CDTF">2022-04-07T20:08:15Z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0x010100F4EA5DC87340714681EE29FD2BD9871E</vt:lpwstr>
  </property>
</Properties>
</file>